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 id="2147483727" r:id="rId3"/>
  </p:sldMasterIdLst>
  <p:notesMasterIdLst>
    <p:notesMasterId r:id="rId17"/>
  </p:notesMasterIdLst>
  <p:sldIdLst>
    <p:sldId id="257" r:id="rId4"/>
    <p:sldId id="270" r:id="rId5"/>
    <p:sldId id="281" r:id="rId6"/>
    <p:sldId id="271" r:id="rId7"/>
    <p:sldId id="269" r:id="rId8"/>
    <p:sldId id="278" r:id="rId9"/>
    <p:sldId id="279" r:id="rId10"/>
    <p:sldId id="280" r:id="rId11"/>
    <p:sldId id="282" r:id="rId12"/>
    <p:sldId id="285" r:id="rId13"/>
    <p:sldId id="286" r:id="rId14"/>
    <p:sldId id="283" r:id="rId15"/>
    <p:sldId id="28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678F509-1ECF-4988-8533-56566AC0B61C}">
          <p14:sldIdLst>
            <p14:sldId id="257"/>
            <p14:sldId id="270"/>
            <p14:sldId id="281"/>
          </p14:sldIdLst>
        </p14:section>
        <p14:section name="Azure Storage Details" id="{6B53306D-CF12-4F1A-8F98-696CB3BC16EC}">
          <p14:sldIdLst>
            <p14:sldId id="271"/>
          </p14:sldIdLst>
        </p14:section>
        <p14:section name="Live Coding" id="{DBECB3E6-A840-4941-9E4B-D28321E8D941}">
          <p14:sldIdLst>
            <p14:sldId id="269"/>
          </p14:sldIdLst>
        </p14:section>
        <p14:section name="More Queue Patterns" id="{3BAA3AC6-C6B3-406E-96ED-6EB5CFCA3C95}">
          <p14:sldIdLst>
            <p14:sldId id="278"/>
            <p14:sldId id="279"/>
            <p14:sldId id="280"/>
          </p14:sldIdLst>
        </p14:section>
        <p14:section name="Live Coding" id="{3A0CEAA3-3AF1-47A5-B39B-81F6BA2170C1}">
          <p14:sldIdLst>
            <p14:sldId id="282"/>
          </p14:sldIdLst>
        </p14:section>
        <p14:section name="Extra Blob Details" id="{FAE61382-7FF7-4900-9820-22826D2F03EB}">
          <p14:sldIdLst>
            <p14:sldId id="285"/>
            <p14:sldId id="286"/>
          </p14:sldIdLst>
        </p14:section>
        <p14:section name="Extra Storage Account Creation" id="{6756464E-53B9-4A23-B339-328FBC04FFE2}">
          <p14:sldIdLst>
            <p14:sldId id="283"/>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130" autoAdjust="0"/>
    <p:restoredTop sz="94660"/>
  </p:normalViewPr>
  <p:slideViewPr>
    <p:cSldViewPr snapToGrid="0">
      <p:cViewPr varScale="1">
        <p:scale>
          <a:sx n="112" d="100"/>
          <a:sy n="112" d="100"/>
        </p:scale>
        <p:origin x="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F249CD-587B-4FA0-ABA5-0D4AD6CADAA3}" type="datetimeFigureOut">
              <a:rPr lang="en-US" smtClean="0"/>
              <a:t>2017-04-20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FFED19-D054-4641-8622-160587D64AA4}" type="slidenum">
              <a:rPr lang="en-US" smtClean="0"/>
              <a:t>‹#›</a:t>
            </a:fld>
            <a:endParaRPr lang="en-US"/>
          </a:p>
        </p:txBody>
      </p:sp>
    </p:spTree>
    <p:extLst>
      <p:ext uri="{BB962C8B-B14F-4D97-AF65-F5344CB8AC3E}">
        <p14:creationId xmlns:p14="http://schemas.microsoft.com/office/powerpoint/2010/main" val="822421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isn’t about Windows, its about enabling you to achieve more. Microsoft is undergoing a tremendous transformation and Linux/ Open Source Software is part of it. In a second we will dive in and I want you to remember that Microsoft is now the number contributor to OSS on GitHub and that some of the offered services are built and operated on Linux.</a:t>
            </a:r>
          </a:p>
          <a:p>
            <a:endParaRPr lang="en-US" dirty="0"/>
          </a:p>
          <a:p>
            <a:r>
              <a:rPr lang="en-US" dirty="0"/>
              <a:t>One of these services is the Azure SDN (Software Defined Network)</a:t>
            </a:r>
          </a:p>
          <a:p>
            <a:r>
              <a:rPr lang="fr-CA" dirty="0"/>
              <a:t>http://www.datacenterdynamics.com/content-tracks/servers-storage/microsoft-runs-azure-networking-on-linux/94837.fullarticle</a:t>
            </a:r>
          </a:p>
          <a:p>
            <a:endParaRPr lang="en-US" dirty="0"/>
          </a:p>
          <a:p>
            <a:r>
              <a:rPr lang="en-US" dirty="0">
                <a:effectLst/>
              </a:rPr>
              <a:t>Azure cloud uses Linux to handle data center networking - in a specialized software component developed by Microsoft to run </a:t>
            </a:r>
            <a:r>
              <a:rPr lang="en-US" dirty="0" err="1">
                <a:effectLst/>
              </a:rPr>
              <a:t>conectivity</a:t>
            </a:r>
            <a:r>
              <a:rPr lang="en-US" dirty="0">
                <a:effectLst/>
              </a:rPr>
              <a:t> within its cloud operating system, along lines set out by the Open Compute Project.</a:t>
            </a:r>
            <a:endParaRPr lang="fr-CA" dirty="0"/>
          </a:p>
          <a:p>
            <a:endParaRPr lang="en-US" dirty="0"/>
          </a:p>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4260143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4921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158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isn’t about Windows, its about enabling you to achieve more. Microsoft is undergoing a tremendous transformation and Linux/ Open Source Software is part of it. In a second we will dive in and I want you to remember that Microsoft is now the number contributor to OSS on GitHub and that some of the offered services are built and operated on Linux.</a:t>
            </a:r>
          </a:p>
          <a:p>
            <a:endParaRPr lang="en-US" dirty="0"/>
          </a:p>
          <a:p>
            <a:r>
              <a:rPr lang="en-US" dirty="0"/>
              <a:t>One of these services is the Azure SDN (Software Defined Network)</a:t>
            </a:r>
          </a:p>
          <a:p>
            <a:r>
              <a:rPr lang="fr-CA" dirty="0"/>
              <a:t>http://www.datacenterdynamics.com/content-tracks/servers-storage/microsoft-runs-azure-networking-on-linux/94837.fullarticle</a:t>
            </a:r>
          </a:p>
          <a:p>
            <a:endParaRPr lang="en-US" dirty="0"/>
          </a:p>
          <a:p>
            <a:r>
              <a:rPr lang="en-US" dirty="0">
                <a:effectLst/>
              </a:rPr>
              <a:t>Azure cloud uses Linux to handle data center networking - in a specialized software component developed by Microsoft to run </a:t>
            </a:r>
            <a:r>
              <a:rPr lang="en-US" dirty="0" err="1">
                <a:effectLst/>
              </a:rPr>
              <a:t>conectivity</a:t>
            </a:r>
            <a:r>
              <a:rPr lang="en-US" dirty="0">
                <a:effectLst/>
              </a:rPr>
              <a:t> within its cloud operating system, along lines set out by the Open Compute Project.</a:t>
            </a:r>
            <a:endParaRPr lang="fr-CA" dirty="0"/>
          </a:p>
          <a:p>
            <a:endParaRPr lang="en-US" dirty="0"/>
          </a:p>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2468020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isn’t about Windows, its about enabling you to achieve more. Microsoft is undergoing a tremendous transformation and Linux/ Open Source Software is part of it. In a second we will dive in and I want you to remember that Microsoft is now the number contributor to OSS on GitHub and that some of the offered services are built and operated on Linux.</a:t>
            </a:r>
          </a:p>
          <a:p>
            <a:endParaRPr lang="en-US" dirty="0"/>
          </a:p>
          <a:p>
            <a:r>
              <a:rPr lang="en-US" dirty="0"/>
              <a:t>One of these services is the Azure SDN (Software Defined Network)</a:t>
            </a:r>
          </a:p>
          <a:p>
            <a:r>
              <a:rPr lang="fr-CA" dirty="0"/>
              <a:t>http://www.datacenterdynamics.com/content-tracks/servers-storage/microsoft-runs-azure-networking-on-linux/94837.fullarticle</a:t>
            </a:r>
          </a:p>
          <a:p>
            <a:endParaRPr lang="en-US" dirty="0"/>
          </a:p>
          <a:p>
            <a:r>
              <a:rPr lang="en-US" dirty="0">
                <a:effectLst/>
              </a:rPr>
              <a:t>Azure cloud uses Linux to handle data center networking - in a specialized software component developed by Microsoft to run </a:t>
            </a:r>
            <a:r>
              <a:rPr lang="en-US" dirty="0" err="1">
                <a:effectLst/>
              </a:rPr>
              <a:t>conectivity</a:t>
            </a:r>
            <a:r>
              <a:rPr lang="en-US" dirty="0">
                <a:effectLst/>
              </a:rPr>
              <a:t> within its cloud operating system, along lines set out by the Open Compute Project.</a:t>
            </a:r>
            <a:endParaRPr lang="fr-CA" dirty="0"/>
          </a:p>
          <a:p>
            <a:endParaRPr lang="en-US" dirty="0"/>
          </a:p>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2823735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3183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3310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3.xml"/><Relationship Id="rId5" Type="http://schemas.openxmlformats.org/officeDocument/2006/relationships/image" Target="../media/image12.png"/><Relationship Id="rId4" Type="http://schemas.microsoft.com/office/2007/relationships/hdphoto" Target="../media/hdphoto1.wdp"/></Relationships>
</file>

<file path=ppt/slideLayouts/_rels/slideLayout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964495268"/>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88662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922186230"/>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274779357"/>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666766321"/>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7533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85664840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0019516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1096590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429124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114500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764896936"/>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10411851"/>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514878010"/>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7493905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8478819"/>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839608493"/>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525010144"/>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722999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36463991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28610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40685226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758983231"/>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745853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862612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076708-D291-4D60-B9BD-7899D8136E3E}" type="datetimeFigureOut">
              <a:rPr lang="en-US" smtClean="0"/>
              <a:t>2017-04-20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A71BE-BC03-44FC-9E78-FA51C10E7535}" type="slidenum">
              <a:rPr lang="en-US" smtClean="0"/>
              <a:t>‹#›</a:t>
            </a:fld>
            <a:endParaRPr lang="en-US"/>
          </a:p>
        </p:txBody>
      </p:sp>
    </p:spTree>
    <p:extLst>
      <p:ext uri="{BB962C8B-B14F-4D97-AF65-F5344CB8AC3E}">
        <p14:creationId xmlns:p14="http://schemas.microsoft.com/office/powerpoint/2010/main" val="18281864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6" name="Presenter"/>
          <p:cNvSpPr txBox="1">
            <a:spLocks/>
          </p:cNvSpPr>
          <p:nvPr/>
        </p:nvSpPr>
        <p:spPr>
          <a:xfrm>
            <a:off x="6342215" y="5233034"/>
            <a:ext cx="5669955" cy="1095241"/>
          </a:xfrm>
          <a:prstGeom prst="rect">
            <a:avLst/>
          </a:prstGeom>
        </p:spPr>
        <p:txBody>
          <a:bodyPr vert="horz" wrap="square" lIns="228568" tIns="91387" rIns="146219" bIns="91387"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384">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823664948"/>
      </p:ext>
    </p:extLst>
  </p:cSld>
  <p:clrMapOvr>
    <a:masterClrMapping/>
  </p:clrMapOvr>
  <p:transition>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242820672"/>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9" name="Title"/>
          <p:cNvSpPr>
            <a:spLocks noGrp="1"/>
          </p:cNvSpPr>
          <p:nvPr>
            <p:ph type="title" hasCustomPrompt="1"/>
          </p:nvPr>
        </p:nvSpPr>
        <p:spPr>
          <a:xfrm>
            <a:off x="1" y="2194769"/>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026000655"/>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2"/>
            <a:ext cx="10722224" cy="1266359"/>
          </a:xfrm>
          <a:prstGeom prst="rect">
            <a:avLst/>
          </a:prstGeom>
        </p:spPr>
        <p:txBody>
          <a:bodyPr>
            <a:noAutofit/>
          </a:bodyPr>
          <a:lstStyle>
            <a:lvl1pPr algn="ctr">
              <a:defRPr sz="7998"/>
            </a:lvl1pPr>
          </a:lstStyle>
          <a:p>
            <a:pPr algn="ctr"/>
            <a:r>
              <a:rPr lang="en-US" sz="7996" dirty="0"/>
              <a:t>Statement</a:t>
            </a:r>
          </a:p>
        </p:txBody>
      </p:sp>
    </p:spTree>
    <p:extLst>
      <p:ext uri="{BB962C8B-B14F-4D97-AF65-F5344CB8AC3E}">
        <p14:creationId xmlns:p14="http://schemas.microsoft.com/office/powerpoint/2010/main" val="1724706024"/>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95984896"/>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384265818"/>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32347702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spTree>
    <p:extLst>
      <p:ext uri="{BB962C8B-B14F-4D97-AF65-F5344CB8AC3E}">
        <p14:creationId xmlns:p14="http://schemas.microsoft.com/office/powerpoint/2010/main" val="987543386"/>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3155545057"/>
      </p:ext>
    </p:extLst>
  </p:cSld>
  <p:clrMapOvr>
    <a:masterClrMapping/>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3738278003"/>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838710510"/>
      </p:ext>
    </p:extLst>
  </p:cSld>
  <p:clrMapOvr>
    <a:masterClrMapping/>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2" name="Body"/>
          <p:cNvSpPr>
            <a:spLocks noGrp="1"/>
          </p:cNvSpPr>
          <p:nvPr>
            <p:ph type="body" sz="quarter" idx="11"/>
          </p:nvPr>
        </p:nvSpPr>
        <p:spPr>
          <a:xfrm>
            <a:off x="373985" y="4824405"/>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510257852"/>
      </p:ext>
    </p:extLst>
  </p:cSld>
  <p:clrMapOvr>
    <a:masterClrMapping/>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2076656623"/>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4012579623"/>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210168705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65295426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8"/>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11068729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412480831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981792"/>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8"/>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59031857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324542963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4" name="Subhead"/>
          <p:cNvSpPr txBox="1">
            <a:spLocks/>
          </p:cNvSpPr>
          <p:nvPr/>
        </p:nvSpPr>
        <p:spPr>
          <a:xfrm>
            <a:off x="274390" y="1415482"/>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2228431107"/>
      </p:ext>
    </p:extLst>
  </p:cSld>
  <p:clrMapOvr>
    <a:masterClrMapping/>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4143638071"/>
      </p:ext>
    </p:extLst>
  </p:cSld>
  <p:clrMapOvr>
    <a:masterClrMapping/>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Tree>
    <p:extLst>
      <p:ext uri="{BB962C8B-B14F-4D97-AF65-F5344CB8AC3E}">
        <p14:creationId xmlns:p14="http://schemas.microsoft.com/office/powerpoint/2010/main" val="3471207485"/>
      </p:ext>
    </p:extLst>
  </p:cSld>
  <p:clrMapOvr>
    <a:masterClrMapping/>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1"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9135234"/>
      </p:ext>
    </p:extLst>
  </p:cSld>
  <p:clrMapOvr>
    <a:masterClrMapping/>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708246075"/>
      </p:ext>
    </p:extLst>
  </p:cSld>
  <p:clrMapOvr>
    <a:masterClrMapping/>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5"/>
            <a:ext cx="10086517"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1794436430"/>
      </p:ext>
    </p:extLst>
  </p:cSld>
  <p:clrMapOvr>
    <a:masterClrMapping/>
  </p:clrMapOvr>
  <p:transition>
    <p:fad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0529439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Tree>
    <p:extLst>
      <p:ext uri="{BB962C8B-B14F-4D97-AF65-F5344CB8AC3E}">
        <p14:creationId xmlns:p14="http://schemas.microsoft.com/office/powerpoint/2010/main" val="204842858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4989425"/>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28246530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40"/>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6"/>
            <a:ext cx="3694118" cy="2413891"/>
          </a:xfrm>
          <a:prstGeom prst="rect">
            <a:avLst/>
          </a:prstGeom>
        </p:spPr>
        <p:txBody>
          <a:bodyPr anchor="ctr">
            <a:noAutofit/>
          </a:bodyPr>
          <a:lstStyle>
            <a:lvl1pPr>
              <a:defRPr sz="8798"/>
            </a:lvl1pPr>
          </a:lstStyle>
          <a:p>
            <a:r>
              <a:rPr lang="en-US" sz="8796" dirty="0">
                <a:solidFill>
                  <a:schemeClr val="bg1">
                    <a:alpha val="99000"/>
                  </a:schemeClr>
                </a:solidFill>
              </a:rPr>
              <a:t>Q&amp;A</a:t>
            </a:r>
          </a:p>
        </p:txBody>
      </p:sp>
    </p:spTree>
    <p:extLst>
      <p:ext uri="{BB962C8B-B14F-4D97-AF65-F5344CB8AC3E}">
        <p14:creationId xmlns:p14="http://schemas.microsoft.com/office/powerpoint/2010/main" val="138616911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92000" cy="6852165"/>
          </a:xfrm>
          <a:prstGeom prst="rect">
            <a:avLst/>
          </a:prstGeom>
        </p:spPr>
      </p:pic>
      <p:sp>
        <p:nvSpPr>
          <p:cNvPr id="8" name="Rectangle 7"/>
          <p:cNvSpPr/>
          <p:nvPr userDrawn="1"/>
        </p:nvSpPr>
        <p:spPr bwMode="auto">
          <a:xfrm>
            <a:off x="10187269"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2"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31" tIns="41966" rIns="83931" bIns="41966" numCol="1" anchor="t" anchorCtr="0" compatLnSpc="1">
            <a:prstTxWarp prst="textNoShape">
              <a:avLst/>
            </a:prstTxWarp>
          </a:bodyPr>
          <a:lstStyle/>
          <a:p>
            <a:pPr marL="0" marR="0" lvl="0" indent="0" defTabSz="93238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1"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22099252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83913155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170284552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lgn="l" defTabSz="913505" rtl="0" fontAlgn="base">
              <a:lnSpc>
                <a:spcPct val="90000"/>
              </a:lnSpc>
              <a:spcBef>
                <a:spcPct val="0"/>
              </a:spcBef>
              <a:spcAft>
                <a:spcPct val="0"/>
              </a:spcAft>
              <a:defRPr lang="en-US" sz="5294" kern="1200" spc="-100" baseline="0" dirty="0">
                <a:ln w="3175">
                  <a:noFill/>
                </a:ln>
                <a:solidFill>
                  <a:srgbClr val="582881"/>
                </a:solidFill>
                <a:latin typeface="+mj-lt"/>
                <a:ea typeface="MS PGothic" pitchFamily="34" charset="-128"/>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6339783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47806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44158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09258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2544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30193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8441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19334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3712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9760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91803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7466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1308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3942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9223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630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87927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6888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1304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4719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441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4901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5764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0112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7884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970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685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151420"/>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1580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2100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540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971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712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35DDCC36-EAE9-439E-A2FA-C27510A9452D}" type="datetime1">
              <a:rPr lang="en-US" smtClean="0"/>
              <a:t>2017-04-20</a:t>
            </a:fld>
            <a:endParaRPr lang="en-US" dirty="0"/>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E3DA3C6C-05BD-49DB-AFF4-1147FA1DD5C5}" type="slidenum">
              <a:rPr lang="en-US" smtClean="0"/>
              <a:t>‹#›</a:t>
            </a:fld>
            <a:endParaRPr lang="en-US" dirty="0"/>
          </a:p>
        </p:txBody>
      </p:sp>
    </p:spTree>
    <p:extLst>
      <p:ext uri="{BB962C8B-B14F-4D97-AF65-F5344CB8AC3E}">
        <p14:creationId xmlns:p14="http://schemas.microsoft.com/office/powerpoint/2010/main" val="158838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094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188043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theme" Target="../theme/theme2.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34" Type="http://schemas.openxmlformats.org/officeDocument/2006/relationships/image" Target="../media/image9.png"/><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theme" Target="../theme/theme3.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584983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2" y="1906413"/>
            <a:ext cx="4214127" cy="401305"/>
          </a:xfrm>
          <a:prstGeom prst="rect">
            <a:avLst/>
          </a:prstGeom>
        </p:spPr>
      </p:pic>
    </p:spTree>
    <p:extLst>
      <p:ext uri="{BB962C8B-B14F-4D97-AF65-F5344CB8AC3E}">
        <p14:creationId xmlns:p14="http://schemas.microsoft.com/office/powerpoint/2010/main" val="25564685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Lst>
  <p:transition>
    <p:fade/>
  </p:transition>
  <p:hf hdr="0" ftr="0" dt="0"/>
  <p:txStyles>
    <p:titleStyle>
      <a:lvl1pPr algn="l" defTabSz="914004" rtl="0" eaLnBrk="1" latinLnBrk="0" hangingPunct="1">
        <a:lnSpc>
          <a:spcPct val="90000"/>
        </a:lnSpc>
        <a:spcBef>
          <a:spcPct val="0"/>
        </a:spcBef>
        <a:buNone/>
        <a:defRPr lang="en-US" sz="5292" b="0" kern="1200" cap="none" spc="-100" baseline="0" dirty="0" smtClean="0">
          <a:ln w="3175">
            <a:noFill/>
          </a:ln>
          <a:solidFill>
            <a:schemeClr val="bg1"/>
          </a:soli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4"/>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910500006"/>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hyperlink" Target="https://docs.microsoft.com/en-us/azure/storage/storage-create-storage-account"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4110" y="1645832"/>
            <a:ext cx="10722224" cy="1266359"/>
          </a:xfrm>
        </p:spPr>
        <p:txBody>
          <a:bodyPr/>
          <a:lstStyle/>
          <a:p>
            <a:r>
              <a:rPr lang="en-US" b="1" dirty="0"/>
              <a:t>Step 2</a:t>
            </a:r>
            <a:br>
              <a:rPr lang="en-US" b="1" dirty="0"/>
            </a:br>
            <a:r>
              <a:rPr lang="en-US" b="1" dirty="0"/>
              <a:t>Exploring Azure Storage</a:t>
            </a:r>
            <a:endParaRPr lang="en-US" dirty="0"/>
          </a:p>
        </p:txBody>
      </p:sp>
      <p:sp>
        <p:nvSpPr>
          <p:cNvPr id="4" name="TextBox 2"/>
          <p:cNvSpPr txBox="1"/>
          <p:nvPr/>
        </p:nvSpPr>
        <p:spPr>
          <a:xfrm>
            <a:off x="129397" y="5698255"/>
            <a:ext cx="11912367" cy="794064"/>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3600" dirty="0">
                <a:solidFill>
                  <a:schemeClr val="bg1"/>
                </a:solidFill>
              </a:rPr>
              <a:t>By </a:t>
            </a:r>
            <a:r>
              <a:rPr lang="en-US" sz="3600">
                <a:solidFill>
                  <a:schemeClr val="bg1"/>
                </a:solidFill>
              </a:rPr>
              <a:t>Marc Dugas</a:t>
            </a:r>
            <a:endParaRPr lang="en-US" sz="3600" dirty="0">
              <a:solidFill>
                <a:schemeClr val="bg1"/>
              </a:solidFill>
            </a:endParaRPr>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3" name="Title 1">
            <a:extLst>
              <a:ext uri="{FF2B5EF4-FFF2-40B4-BE49-F238E27FC236}">
                <a16:creationId xmlns:a16="http://schemas.microsoft.com/office/drawing/2014/main" id="{725847EB-7A82-4F6C-A8E5-1DF5FA52817C}"/>
              </a:ext>
            </a:extLst>
          </p:cNvPr>
          <p:cNvSpPr>
            <a:spLocks noGrp="1"/>
          </p:cNvSpPr>
          <p:nvPr/>
        </p:nvSpPr>
        <p:spPr>
          <a:xfrm>
            <a:off x="72470" y="276792"/>
            <a:ext cx="11889564" cy="109372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20000"/>
              </a:spcBef>
              <a:buSzPct val="90000"/>
            </a:pPr>
            <a:r>
              <a:rPr lang="en-US" dirty="0">
                <a:solidFill>
                  <a:schemeClr val="bg1"/>
                </a:solidFill>
              </a:rPr>
              <a:t>Blob Tiers</a:t>
            </a:r>
          </a:p>
        </p:txBody>
      </p:sp>
      <p:sp>
        <p:nvSpPr>
          <p:cNvPr id="2" name="Rectangle 1">
            <a:extLst>
              <a:ext uri="{FF2B5EF4-FFF2-40B4-BE49-F238E27FC236}">
                <a16:creationId xmlns:a16="http://schemas.microsoft.com/office/drawing/2014/main" id="{4775BC04-38DF-4588-8F70-9BFF08CD6692}"/>
              </a:ext>
            </a:extLst>
          </p:cNvPr>
          <p:cNvSpPr/>
          <p:nvPr/>
        </p:nvSpPr>
        <p:spPr>
          <a:xfrm>
            <a:off x="142808" y="1093796"/>
            <a:ext cx="6096000" cy="5293757"/>
          </a:xfrm>
          <a:prstGeom prst="rect">
            <a:avLst/>
          </a:prstGeom>
        </p:spPr>
        <p:txBody>
          <a:bodyPr>
            <a:spAutoFit/>
          </a:bodyPr>
          <a:lstStyle/>
          <a:p>
            <a:pPr marL="0" lvl="1" defTabSz="932742">
              <a:lnSpc>
                <a:spcPct val="90000"/>
              </a:lnSpc>
              <a:spcBef>
                <a:spcPct val="20000"/>
              </a:spcBef>
              <a:buSzPct val="90000"/>
            </a:pPr>
            <a:r>
              <a:rPr lang="en-US" sz="2800" dirty="0">
                <a:solidFill>
                  <a:schemeClr val="bg1"/>
                </a:solidFill>
                <a:latin typeface="Segoe UI Semilight"/>
              </a:rPr>
              <a:t>Hot – for commonly used data</a:t>
            </a:r>
          </a:p>
          <a:p>
            <a:pPr marL="0" lvl="1" defTabSz="932742">
              <a:lnSpc>
                <a:spcPct val="90000"/>
              </a:lnSpc>
              <a:spcBef>
                <a:spcPct val="20000"/>
              </a:spcBef>
              <a:buSzPct val="90000"/>
            </a:pPr>
            <a:r>
              <a:rPr lang="en-US" sz="2800" dirty="0">
                <a:solidFill>
                  <a:schemeClr val="bg1"/>
                </a:solidFill>
                <a:latin typeface="Segoe UI Semilight"/>
              </a:rPr>
              <a:t>Cool – for rarely used data</a:t>
            </a:r>
          </a:p>
          <a:p>
            <a:pPr marL="0" lvl="1" defTabSz="932742">
              <a:lnSpc>
                <a:spcPct val="90000"/>
              </a:lnSpc>
              <a:spcBef>
                <a:spcPct val="20000"/>
              </a:spcBef>
              <a:buSzPct val="90000"/>
            </a:pPr>
            <a:endParaRPr lang="en-US" sz="2000" dirty="0">
              <a:solidFill>
                <a:schemeClr val="bg1"/>
              </a:solidFill>
              <a:latin typeface="Segoe UI Semilight"/>
            </a:endParaRPr>
          </a:p>
          <a:p>
            <a:pPr marL="0" lvl="1" defTabSz="932742">
              <a:lnSpc>
                <a:spcPct val="90000"/>
              </a:lnSpc>
              <a:spcBef>
                <a:spcPct val="20000"/>
              </a:spcBef>
              <a:buSzPct val="90000"/>
            </a:pPr>
            <a:r>
              <a:rPr lang="en-US" sz="2000" dirty="0">
                <a:solidFill>
                  <a:schemeClr val="bg1"/>
                </a:solidFill>
                <a:latin typeface="Segoe UI Semilight"/>
              </a:rPr>
              <a:t>API is 100% identical; similar throughput and latency</a:t>
            </a:r>
          </a:p>
          <a:p>
            <a:pPr marL="0" lvl="1" defTabSz="932742">
              <a:lnSpc>
                <a:spcPct val="90000"/>
              </a:lnSpc>
              <a:spcBef>
                <a:spcPct val="20000"/>
              </a:spcBef>
              <a:buSzPct val="90000"/>
            </a:pPr>
            <a:r>
              <a:rPr lang="en-US" sz="2000" dirty="0">
                <a:solidFill>
                  <a:schemeClr val="bg1"/>
                </a:solidFill>
                <a:latin typeface="Segoe UI Semilight"/>
              </a:rPr>
              <a:t>Same durability options: LRS, GRS, RA-GRS</a:t>
            </a:r>
          </a:p>
          <a:p>
            <a:pPr marL="0" lvl="1" defTabSz="932742">
              <a:lnSpc>
                <a:spcPct val="90000"/>
              </a:lnSpc>
              <a:spcBef>
                <a:spcPct val="20000"/>
              </a:spcBef>
              <a:buSzPct val="90000"/>
            </a:pPr>
            <a:r>
              <a:rPr lang="en-US" sz="2000" dirty="0">
                <a:solidFill>
                  <a:schemeClr val="bg1"/>
                </a:solidFill>
                <a:latin typeface="Segoe UI Semilight"/>
              </a:rPr>
              <a:t>Availability: </a:t>
            </a:r>
          </a:p>
          <a:p>
            <a:pPr marL="342900" lvl="1" indent="-342900" defTabSz="932742">
              <a:lnSpc>
                <a:spcPct val="90000"/>
              </a:lnSpc>
              <a:spcBef>
                <a:spcPct val="20000"/>
              </a:spcBef>
              <a:buSzPct val="90000"/>
              <a:buFont typeface="Arial" panose="020B0604020202020204" pitchFamily="34" charset="0"/>
              <a:buChar char="•"/>
            </a:pPr>
            <a:r>
              <a:rPr lang="en-US" sz="2000" dirty="0">
                <a:solidFill>
                  <a:schemeClr val="bg1"/>
                </a:solidFill>
                <a:latin typeface="Segoe UI Semilight"/>
              </a:rPr>
              <a:t>Cool - 99%</a:t>
            </a:r>
          </a:p>
          <a:p>
            <a:pPr marL="342900" lvl="1" indent="-342900" defTabSz="932742">
              <a:lnSpc>
                <a:spcPct val="90000"/>
              </a:lnSpc>
              <a:spcBef>
                <a:spcPct val="20000"/>
              </a:spcBef>
              <a:buSzPct val="90000"/>
              <a:buFont typeface="Arial" panose="020B0604020202020204" pitchFamily="34" charset="0"/>
              <a:buChar char="•"/>
            </a:pPr>
            <a:r>
              <a:rPr lang="en-US" sz="2000" dirty="0">
                <a:solidFill>
                  <a:schemeClr val="bg1"/>
                </a:solidFill>
                <a:latin typeface="Segoe UI Semilight"/>
              </a:rPr>
              <a:t>Hot - 99.9%. Higher for RA-GRS reads</a:t>
            </a:r>
            <a:br>
              <a:rPr lang="en-US" sz="2000" dirty="0">
                <a:solidFill>
                  <a:schemeClr val="bg1"/>
                </a:solidFill>
                <a:latin typeface="Segoe UI Semilight"/>
              </a:rPr>
            </a:br>
            <a:endParaRPr lang="en-US" sz="2000" dirty="0">
              <a:solidFill>
                <a:schemeClr val="bg1"/>
              </a:solidFill>
              <a:latin typeface="Segoe UI Semilight"/>
            </a:endParaRPr>
          </a:p>
          <a:p>
            <a:pPr lvl="0" defTabSz="932742">
              <a:lnSpc>
                <a:spcPct val="90000"/>
              </a:lnSpc>
              <a:spcBef>
                <a:spcPct val="20000"/>
              </a:spcBef>
              <a:buSzPct val="90000"/>
            </a:pPr>
            <a:r>
              <a:rPr lang="en-US" sz="2800" dirty="0">
                <a:solidFill>
                  <a:schemeClr val="bg1"/>
                </a:solidFill>
                <a:latin typeface="Segoe UI Light"/>
              </a:rPr>
              <a:t>Pricing to match your workload</a:t>
            </a:r>
          </a:p>
          <a:p>
            <a:pPr marL="342900" lvl="1" indent="-342900" defTabSz="932742">
              <a:lnSpc>
                <a:spcPct val="90000"/>
              </a:lnSpc>
              <a:spcBef>
                <a:spcPct val="20000"/>
              </a:spcBef>
              <a:buSzPct val="90000"/>
              <a:buFont typeface="Arial" panose="020B0604020202020204" pitchFamily="34" charset="0"/>
              <a:buChar char="•"/>
            </a:pPr>
            <a:r>
              <a:rPr lang="en-US" sz="2000" dirty="0">
                <a:solidFill>
                  <a:schemeClr val="bg1"/>
                </a:solidFill>
                <a:latin typeface="Segoe UI Semilight"/>
              </a:rPr>
              <a:t>Hot: Lower access prices for frequent use</a:t>
            </a:r>
          </a:p>
          <a:p>
            <a:pPr marL="342900" lvl="1" indent="-342900" defTabSz="932742">
              <a:lnSpc>
                <a:spcPct val="90000"/>
              </a:lnSpc>
              <a:spcBef>
                <a:spcPct val="20000"/>
              </a:spcBef>
              <a:buSzPct val="90000"/>
              <a:buFont typeface="Arial" panose="020B0604020202020204" pitchFamily="34" charset="0"/>
              <a:buChar char="•"/>
            </a:pPr>
            <a:r>
              <a:rPr lang="en-US" sz="2000" dirty="0">
                <a:solidFill>
                  <a:schemeClr val="bg1"/>
                </a:solidFill>
                <a:latin typeface="Segoe UI Semilight"/>
              </a:rPr>
              <a:t>Cool: Lower storage prices for high volume</a:t>
            </a:r>
          </a:p>
          <a:p>
            <a:pPr marL="0" lvl="1" defTabSz="932742">
              <a:lnSpc>
                <a:spcPct val="90000"/>
              </a:lnSpc>
              <a:spcBef>
                <a:spcPct val="20000"/>
              </a:spcBef>
              <a:buSzPct val="90000"/>
            </a:pPr>
            <a:endParaRPr lang="en-US" sz="2000" dirty="0">
              <a:solidFill>
                <a:schemeClr val="bg1"/>
              </a:solidFill>
              <a:latin typeface="Segoe UI Semilight"/>
            </a:endParaRPr>
          </a:p>
          <a:p>
            <a:pPr lvl="0" defTabSz="932742">
              <a:lnSpc>
                <a:spcPct val="90000"/>
              </a:lnSpc>
              <a:spcBef>
                <a:spcPct val="20000"/>
              </a:spcBef>
              <a:buSzPct val="90000"/>
            </a:pPr>
            <a:r>
              <a:rPr lang="en-US" sz="3200" dirty="0">
                <a:solidFill>
                  <a:schemeClr val="bg1"/>
                </a:solidFill>
                <a:latin typeface="Segoe UI Light"/>
              </a:rPr>
              <a:t>Switch account tiers as needed</a:t>
            </a:r>
            <a:endParaRPr lang="en-US" sz="4000" dirty="0">
              <a:solidFill>
                <a:schemeClr val="bg1"/>
              </a:solidFill>
              <a:latin typeface="Segoe UI Light"/>
            </a:endParaRPr>
          </a:p>
        </p:txBody>
      </p:sp>
      <p:sp>
        <p:nvSpPr>
          <p:cNvPr id="49" name="Rectangle 48">
            <a:extLst>
              <a:ext uri="{FF2B5EF4-FFF2-40B4-BE49-F238E27FC236}">
                <a16:creationId xmlns:a16="http://schemas.microsoft.com/office/drawing/2014/main" id="{0AAE95F4-912E-4717-BE1C-79F67CEAEAB3}"/>
              </a:ext>
            </a:extLst>
          </p:cNvPr>
          <p:cNvSpPr/>
          <p:nvPr/>
        </p:nvSpPr>
        <p:spPr bwMode="auto">
          <a:xfrm>
            <a:off x="7198786" y="1881857"/>
            <a:ext cx="3456164" cy="362385"/>
          </a:xfrm>
          <a:prstGeom prst="rect">
            <a:avLst/>
          </a:prstGeom>
          <a:solidFill>
            <a:srgbClr val="002050"/>
          </a:solidFill>
          <a:ln w="3175" cap="flat" cmpd="sng" algn="ctr">
            <a:noFill/>
            <a:prstDash val="solid"/>
            <a:headEnd type="none" w="med" len="med"/>
            <a:tailEnd type="none" w="med" len="med"/>
          </a:ln>
          <a:effectLst/>
        </p:spPr>
        <p:txBody>
          <a:bodyPr vert="horz" wrap="square" lIns="0" tIns="45719" rIns="0" bIns="45719" numCol="1" rtlCol="0" anchor="ctr" anchorCtr="0" compatLnSpc="1">
            <a:prstTxWarp prst="textNoShape">
              <a:avLst/>
            </a:prstTxWarp>
          </a:bodyPr>
          <a:lstStyle/>
          <a:p>
            <a:pPr marL="0" marR="0" lvl="0" indent="0" algn="ctr" defTabSz="914262"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a:ln>
                  <a:noFill/>
                </a:ln>
                <a:solidFill>
                  <a:schemeClr val="bg1"/>
                </a:solidFill>
                <a:effectLst/>
                <a:uLnTx/>
                <a:uFillTx/>
                <a:latin typeface="Segoe UI Semilight"/>
                <a:ea typeface="+mn-ea"/>
                <a:cs typeface="+mn-cs"/>
              </a:rPr>
              <a:t>Blob REST API</a:t>
            </a:r>
          </a:p>
        </p:txBody>
      </p:sp>
      <p:sp>
        <p:nvSpPr>
          <p:cNvPr id="50" name="Up-Down Arrow 9">
            <a:extLst>
              <a:ext uri="{FF2B5EF4-FFF2-40B4-BE49-F238E27FC236}">
                <a16:creationId xmlns:a16="http://schemas.microsoft.com/office/drawing/2014/main" id="{5CA1C82D-ADBF-4F86-A189-2CB955B58316}"/>
              </a:ext>
            </a:extLst>
          </p:cNvPr>
          <p:cNvSpPr/>
          <p:nvPr/>
        </p:nvSpPr>
        <p:spPr bwMode="auto">
          <a:xfrm>
            <a:off x="7936649" y="2291860"/>
            <a:ext cx="328786" cy="507442"/>
          </a:xfrm>
          <a:prstGeom prst="upDownArrow">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45"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51" name="Up-Down Arrow 10">
            <a:extLst>
              <a:ext uri="{FF2B5EF4-FFF2-40B4-BE49-F238E27FC236}">
                <a16:creationId xmlns:a16="http://schemas.microsoft.com/office/drawing/2014/main" id="{2353417B-A016-488F-BFF9-5074709C6738}"/>
              </a:ext>
            </a:extLst>
          </p:cNvPr>
          <p:cNvSpPr/>
          <p:nvPr/>
        </p:nvSpPr>
        <p:spPr bwMode="auto">
          <a:xfrm>
            <a:off x="9560653" y="2295031"/>
            <a:ext cx="356433" cy="504272"/>
          </a:xfrm>
          <a:prstGeom prst="upDownArrow">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45"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88C4A4E8-C7D8-4742-AC6C-A1459E200077}"/>
              </a:ext>
            </a:extLst>
          </p:cNvPr>
          <p:cNvSpPr/>
          <p:nvPr/>
        </p:nvSpPr>
        <p:spPr bwMode="auto">
          <a:xfrm>
            <a:off x="7198786" y="2870730"/>
            <a:ext cx="1676162" cy="1980919"/>
          </a:xfrm>
          <a:prstGeom prst="rect">
            <a:avLst/>
          </a:prstGeom>
          <a:solidFill>
            <a:srgbClr val="FF330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45" eaLnBrk="1" fontAlgn="base" latinLnBrk="0" hangingPunct="1">
              <a:lnSpc>
                <a:spcPct val="90000"/>
              </a:lnSpc>
              <a:spcBef>
                <a:spcPct val="0"/>
              </a:spcBef>
              <a:spcAft>
                <a:spcPct val="0"/>
              </a:spcAft>
              <a:buClrTx/>
              <a:buSzTx/>
              <a:buFontTx/>
              <a:buNone/>
              <a:tabLst/>
              <a:defRPr/>
            </a:pPr>
            <a:r>
              <a:rPr kumimoji="0" lang="en-US" sz="1801" b="0" i="0" u="none" strike="noStrike" kern="0" cap="none" spc="0" normalizeH="0" baseline="0" noProof="0" dirty="0">
                <a:ln>
                  <a:noFill/>
                </a:ln>
                <a:solidFill>
                  <a:schemeClr val="bg1"/>
                </a:solidFill>
                <a:effectLst/>
                <a:uLnTx/>
                <a:uFillTx/>
                <a:latin typeface="Segoe UI Semilight"/>
                <a:ea typeface="Segoe UI" pitchFamily="34" charset="0"/>
                <a:cs typeface="Segoe UI" pitchFamily="34" charset="0"/>
              </a:rPr>
              <a:t>Blob Storage Account</a:t>
            </a:r>
          </a:p>
          <a:p>
            <a:pPr marL="0" marR="0" lvl="0" indent="0" algn="ctr" defTabSz="932445" eaLnBrk="1" fontAlgn="base" latinLnBrk="0" hangingPunct="1">
              <a:lnSpc>
                <a:spcPct val="90000"/>
              </a:lnSpc>
              <a:spcBef>
                <a:spcPct val="0"/>
              </a:spcBef>
              <a:spcAft>
                <a:spcPct val="0"/>
              </a:spcAft>
              <a:buClrTx/>
              <a:buSzTx/>
              <a:buFontTx/>
              <a:buNone/>
              <a:tabLst/>
              <a:defRPr/>
            </a:pPr>
            <a:endParaRPr kumimoji="0" lang="en-US" sz="1801" b="0" i="0" u="none" strike="noStrike" kern="0" cap="none" spc="0" normalizeH="0" baseline="0" noProof="0" dirty="0">
              <a:ln>
                <a:noFill/>
              </a:ln>
              <a:solidFill>
                <a:schemeClr val="bg1"/>
              </a:solidFill>
              <a:effectLst/>
              <a:uLnTx/>
              <a:uFillTx/>
              <a:latin typeface="Segoe UI Semilight"/>
              <a:ea typeface="Segoe UI" pitchFamily="34" charset="0"/>
              <a:cs typeface="Segoe UI" pitchFamily="34" charset="0"/>
            </a:endParaRPr>
          </a:p>
          <a:p>
            <a:pPr marL="0" marR="0" lvl="0" indent="0" algn="ctr" defTabSz="932445" eaLnBrk="1" fontAlgn="base" latinLnBrk="0" hangingPunct="1">
              <a:lnSpc>
                <a:spcPct val="90000"/>
              </a:lnSpc>
              <a:spcBef>
                <a:spcPct val="0"/>
              </a:spcBef>
              <a:spcAft>
                <a:spcPct val="0"/>
              </a:spcAft>
              <a:buClrTx/>
              <a:buSzTx/>
              <a:buFontTx/>
              <a:buNone/>
              <a:tabLst/>
              <a:defRPr/>
            </a:pPr>
            <a:r>
              <a:rPr kumimoji="0" lang="en-US" sz="1801" b="0" i="0" u="none" strike="noStrike" kern="0" cap="none" spc="0" normalizeH="0" baseline="0" noProof="0" dirty="0">
                <a:ln>
                  <a:noFill/>
                </a:ln>
                <a:solidFill>
                  <a:schemeClr val="bg1"/>
                </a:solidFill>
                <a:effectLst/>
                <a:uLnTx/>
                <a:uFillTx/>
                <a:latin typeface="Segoe UI Semilight"/>
                <a:ea typeface="Segoe UI" pitchFamily="34" charset="0"/>
                <a:cs typeface="Segoe UI" pitchFamily="34" charset="0"/>
              </a:rPr>
              <a:t>Hot Tier</a:t>
            </a:r>
          </a:p>
          <a:p>
            <a:pPr marL="0" marR="0" lvl="0" indent="0" algn="ctr" defTabSz="932445" eaLnBrk="1" fontAlgn="base" latinLnBrk="0" hangingPunct="1">
              <a:lnSpc>
                <a:spcPct val="90000"/>
              </a:lnSpc>
              <a:spcBef>
                <a:spcPct val="0"/>
              </a:spcBef>
              <a:spcAft>
                <a:spcPct val="0"/>
              </a:spcAft>
              <a:buClrTx/>
              <a:buSzTx/>
              <a:buFontTx/>
              <a:buNone/>
              <a:tabLst/>
              <a:defRPr/>
            </a:pPr>
            <a:endParaRPr kumimoji="0" lang="en-US" sz="1801" b="0" i="0" u="none" strike="noStrike" kern="0" cap="none" spc="0" normalizeH="0" baseline="0" noProof="0" dirty="0">
              <a:ln>
                <a:noFill/>
              </a:ln>
              <a:solidFill>
                <a:schemeClr val="bg1"/>
              </a:solidFill>
              <a:effectLst/>
              <a:uLnTx/>
              <a:uFillTx/>
              <a:latin typeface="Segoe UI Semilight"/>
              <a:ea typeface="Segoe UI" pitchFamily="34" charset="0"/>
              <a:cs typeface="Segoe UI" pitchFamily="34" charset="0"/>
            </a:endParaRPr>
          </a:p>
          <a:p>
            <a:pPr marL="0" marR="0" lvl="0" indent="0" algn="ctr" defTabSz="932445" eaLnBrk="1" fontAlgn="base" latinLnBrk="0" hangingPunct="1">
              <a:lnSpc>
                <a:spcPct val="90000"/>
              </a:lnSpc>
              <a:spcBef>
                <a:spcPct val="0"/>
              </a:spcBef>
              <a:spcAft>
                <a:spcPct val="0"/>
              </a:spcAft>
              <a:buClrTx/>
              <a:buSzTx/>
              <a:buFontTx/>
              <a:buNone/>
              <a:tabLst/>
              <a:defRPr/>
            </a:pPr>
            <a:r>
              <a:rPr kumimoji="0" lang="en-US" sz="1401" b="0" i="0" u="none" strike="noStrike" kern="0" cap="none" spc="0" normalizeH="0" baseline="0" noProof="0" dirty="0">
                <a:ln>
                  <a:noFill/>
                </a:ln>
                <a:solidFill>
                  <a:schemeClr val="bg1"/>
                </a:solidFill>
                <a:effectLst/>
                <a:uLnTx/>
                <a:uFillTx/>
                <a:latin typeface="Segoe UI Semilight"/>
                <a:ea typeface="Segoe UI" pitchFamily="34" charset="0"/>
                <a:cs typeface="Segoe UI" pitchFamily="34" charset="0"/>
              </a:rPr>
              <a:t>Lower Transaction cost</a:t>
            </a:r>
          </a:p>
        </p:txBody>
      </p:sp>
      <p:sp>
        <p:nvSpPr>
          <p:cNvPr id="53" name="Rectangle 52">
            <a:extLst>
              <a:ext uri="{FF2B5EF4-FFF2-40B4-BE49-F238E27FC236}">
                <a16:creationId xmlns:a16="http://schemas.microsoft.com/office/drawing/2014/main" id="{65B67D33-07F9-4060-8224-64A99758C9C4}"/>
              </a:ext>
            </a:extLst>
          </p:cNvPr>
          <p:cNvSpPr/>
          <p:nvPr/>
        </p:nvSpPr>
        <p:spPr bwMode="auto">
          <a:xfrm>
            <a:off x="8978786" y="2870730"/>
            <a:ext cx="1676162" cy="1980919"/>
          </a:xfrm>
          <a:prstGeom prst="rect">
            <a:avLst/>
          </a:prstGeom>
          <a:solidFill>
            <a:schemeClr val="accent3">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45" eaLnBrk="1" fontAlgn="base" latinLnBrk="0" hangingPunct="1">
              <a:lnSpc>
                <a:spcPct val="90000"/>
              </a:lnSpc>
              <a:spcBef>
                <a:spcPct val="0"/>
              </a:spcBef>
              <a:spcAft>
                <a:spcPct val="0"/>
              </a:spcAft>
              <a:buClrTx/>
              <a:buSzTx/>
              <a:buFontTx/>
              <a:buNone/>
              <a:tabLst/>
              <a:defRPr/>
            </a:pPr>
            <a:r>
              <a:rPr kumimoji="0" lang="en-US" sz="1801"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rPr>
              <a:t>Blob Storage Account</a:t>
            </a:r>
          </a:p>
          <a:p>
            <a:pPr marL="0" marR="0" lvl="0" indent="0" algn="ctr" defTabSz="932445" eaLnBrk="1" fontAlgn="base" latinLnBrk="0" hangingPunct="1">
              <a:lnSpc>
                <a:spcPct val="90000"/>
              </a:lnSpc>
              <a:spcBef>
                <a:spcPct val="0"/>
              </a:spcBef>
              <a:spcAft>
                <a:spcPct val="0"/>
              </a:spcAft>
              <a:buClrTx/>
              <a:buSzTx/>
              <a:buFontTx/>
              <a:buNone/>
              <a:tabLst/>
              <a:defRPr/>
            </a:pPr>
            <a:endParaRPr kumimoji="0" lang="en-US" sz="1801"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a:p>
            <a:pPr marL="0" marR="0" lvl="0" indent="0" algn="ctr" defTabSz="932445" eaLnBrk="1" fontAlgn="base" latinLnBrk="0" hangingPunct="1">
              <a:lnSpc>
                <a:spcPct val="90000"/>
              </a:lnSpc>
              <a:spcBef>
                <a:spcPct val="0"/>
              </a:spcBef>
              <a:spcAft>
                <a:spcPct val="0"/>
              </a:spcAft>
              <a:buClrTx/>
              <a:buSzTx/>
              <a:buFontTx/>
              <a:buNone/>
              <a:tabLst/>
              <a:defRPr/>
            </a:pPr>
            <a:r>
              <a:rPr kumimoji="0" lang="en-US" sz="1801"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rPr>
              <a:t>Cool Tier</a:t>
            </a:r>
          </a:p>
          <a:p>
            <a:pPr marL="0" marR="0" lvl="0" indent="0" algn="ctr" defTabSz="932445" eaLnBrk="1" fontAlgn="base" latinLnBrk="0" hangingPunct="1">
              <a:lnSpc>
                <a:spcPct val="90000"/>
              </a:lnSpc>
              <a:spcBef>
                <a:spcPct val="0"/>
              </a:spcBef>
              <a:spcAft>
                <a:spcPct val="0"/>
              </a:spcAft>
              <a:buClrTx/>
              <a:buSzTx/>
              <a:buFontTx/>
              <a:buNone/>
              <a:tabLst/>
              <a:defRPr/>
            </a:pPr>
            <a:endParaRPr kumimoji="0" lang="en-US" sz="1801"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a:p>
            <a:pPr marL="0" marR="0" lvl="0" indent="0" algn="ctr" defTabSz="932445" eaLnBrk="1" fontAlgn="base" latinLnBrk="0" hangingPunct="1">
              <a:lnSpc>
                <a:spcPct val="90000"/>
              </a:lnSpc>
              <a:spcBef>
                <a:spcPct val="0"/>
              </a:spcBef>
              <a:spcAft>
                <a:spcPct val="0"/>
              </a:spcAft>
              <a:buClrTx/>
              <a:buSzTx/>
              <a:buFontTx/>
              <a:buNone/>
              <a:tabLst/>
              <a:defRPr/>
            </a:pPr>
            <a:r>
              <a:rPr kumimoji="0" lang="en-US" sz="1401"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rPr>
              <a:t>Lower Capacity cost</a:t>
            </a:r>
            <a:endParaRPr kumimoji="0" lang="en-US" sz="1601"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4" name="Left-Right Arrow 12">
            <a:extLst>
              <a:ext uri="{FF2B5EF4-FFF2-40B4-BE49-F238E27FC236}">
                <a16:creationId xmlns:a16="http://schemas.microsoft.com/office/drawing/2014/main" id="{A39899B5-464B-4AA4-A87E-4DC558496E02}"/>
              </a:ext>
            </a:extLst>
          </p:cNvPr>
          <p:cNvSpPr/>
          <p:nvPr/>
        </p:nvSpPr>
        <p:spPr bwMode="auto">
          <a:xfrm>
            <a:off x="8086974" y="5018798"/>
            <a:ext cx="1679785" cy="380945"/>
          </a:xfrm>
          <a:prstGeom prst="leftRightArrow">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45"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55" name="TextBox 54">
            <a:extLst>
              <a:ext uri="{FF2B5EF4-FFF2-40B4-BE49-F238E27FC236}">
                <a16:creationId xmlns:a16="http://schemas.microsoft.com/office/drawing/2014/main" id="{A5B92513-96B9-4644-931D-7454425C4F65}"/>
              </a:ext>
            </a:extLst>
          </p:cNvPr>
          <p:cNvSpPr txBox="1"/>
          <p:nvPr/>
        </p:nvSpPr>
        <p:spPr>
          <a:xfrm>
            <a:off x="7833146" y="5478137"/>
            <a:ext cx="2291280" cy="489451"/>
          </a:xfrm>
          <a:prstGeom prst="rect">
            <a:avLst/>
          </a:prstGeom>
          <a:noFill/>
        </p:spPr>
        <p:txBody>
          <a:bodyPr wrap="none" lIns="182854" tIns="146283" rIns="182854" bIns="146283" rtlCol="0">
            <a:spAutoFit/>
          </a:bodyPr>
          <a:lstStyle/>
          <a:p>
            <a:pPr defTabSz="914374">
              <a:lnSpc>
                <a:spcPct val="90000"/>
              </a:lnSpc>
              <a:spcAft>
                <a:spcPts val="600"/>
              </a:spcAft>
              <a:defRPr/>
            </a:pPr>
            <a:r>
              <a:rPr lang="en-US" sz="1401" kern="0" dirty="0">
                <a:solidFill>
                  <a:schemeClr val="bg1"/>
                </a:solidFill>
                <a:latin typeface="Segoe UI Semilight"/>
              </a:rPr>
              <a:t>Account level conversion</a:t>
            </a:r>
          </a:p>
        </p:txBody>
      </p:sp>
    </p:spTree>
    <p:extLst>
      <p:ext uri="{BB962C8B-B14F-4D97-AF65-F5344CB8AC3E}">
        <p14:creationId xmlns:p14="http://schemas.microsoft.com/office/powerpoint/2010/main" val="35106256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3" name="Title 1">
            <a:extLst>
              <a:ext uri="{FF2B5EF4-FFF2-40B4-BE49-F238E27FC236}">
                <a16:creationId xmlns:a16="http://schemas.microsoft.com/office/drawing/2014/main" id="{725847EB-7A82-4F6C-A8E5-1DF5FA52817C}"/>
              </a:ext>
            </a:extLst>
          </p:cNvPr>
          <p:cNvSpPr>
            <a:spLocks noGrp="1"/>
          </p:cNvSpPr>
          <p:nvPr/>
        </p:nvSpPr>
        <p:spPr>
          <a:xfrm>
            <a:off x="72470" y="276792"/>
            <a:ext cx="11889564" cy="109372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solidFill>
                  <a:schemeClr val="bg1"/>
                </a:solidFill>
              </a:rPr>
              <a:t>Blob Types</a:t>
            </a:r>
          </a:p>
        </p:txBody>
      </p:sp>
      <p:sp>
        <p:nvSpPr>
          <p:cNvPr id="79" name="Text Placeholder 2">
            <a:extLst>
              <a:ext uri="{FF2B5EF4-FFF2-40B4-BE49-F238E27FC236}">
                <a16:creationId xmlns:a16="http://schemas.microsoft.com/office/drawing/2014/main" id="{A556FE1F-5B02-49D7-B48B-107E16D2F65D}"/>
              </a:ext>
            </a:extLst>
          </p:cNvPr>
          <p:cNvSpPr>
            <a:spLocks noGrp="1"/>
          </p:cNvSpPr>
          <p:nvPr/>
        </p:nvSpPr>
        <p:spPr>
          <a:xfrm>
            <a:off x="136589" y="1255107"/>
            <a:ext cx="6857998" cy="494904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9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18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78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solidFill>
                  <a:schemeClr val="bg1"/>
                </a:solidFill>
                <a:effectLst/>
                <a:uLnTx/>
                <a:uFillTx/>
                <a:latin typeface="Segoe UI Light"/>
                <a:ea typeface="+mn-ea"/>
                <a:cs typeface="+mn-cs"/>
              </a:rPr>
              <a:t>Block Blobs</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a:noFill/>
                </a:ln>
                <a:solidFill>
                  <a:schemeClr val="bg1"/>
                </a:solidFill>
                <a:effectLst/>
                <a:uLnTx/>
                <a:uFillTx/>
                <a:latin typeface="Segoe UI Semilight"/>
                <a:ea typeface="+mn-ea"/>
                <a:cs typeface="+mn-cs"/>
              </a:rPr>
              <a:t>Most object storage scenarios</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a:noFill/>
                </a:ln>
                <a:solidFill>
                  <a:schemeClr val="bg1"/>
                </a:solidFill>
                <a:effectLst/>
                <a:uLnTx/>
                <a:uFillTx/>
                <a:latin typeface="Segoe UI Semilight"/>
                <a:ea typeface="+mn-ea"/>
                <a:cs typeface="+mn-cs"/>
              </a:rPr>
              <a:t>Documents, images, video, etc.</a:t>
            </a:r>
          </a:p>
          <a:p>
            <a:pPr marL="0" marR="0" lvl="1" indent="0" algn="l" defTabSz="932742" rtl="0" eaLnBrk="1" fontAlgn="auto" latinLnBrk="0" hangingPunct="1">
              <a:lnSpc>
                <a:spcPct val="9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solidFill>
                  <a:schemeClr val="bg1"/>
                </a:solidFill>
                <a:effectLst/>
                <a:uLnTx/>
                <a:uFillTx/>
                <a:latin typeface="Segoe UI Light"/>
                <a:ea typeface="+mn-ea"/>
                <a:cs typeface="+mn-cs"/>
              </a:rPr>
              <a:t>Append Blobs</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a:noFill/>
                </a:ln>
                <a:solidFill>
                  <a:schemeClr val="bg1"/>
                </a:solidFill>
                <a:effectLst/>
                <a:uLnTx/>
                <a:uFillTx/>
                <a:latin typeface="Segoe UI Semilight"/>
                <a:ea typeface="+mn-ea"/>
                <a:cs typeface="+mn-cs"/>
              </a:rPr>
              <a:t>Multi-writer append only scenarios</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a:noFill/>
                </a:ln>
                <a:solidFill>
                  <a:schemeClr val="bg1"/>
                </a:solidFill>
                <a:effectLst/>
                <a:uLnTx/>
                <a:uFillTx/>
                <a:latin typeface="Segoe UI Semilight"/>
                <a:ea typeface="+mn-ea"/>
                <a:cs typeface="+mn-cs"/>
              </a:rPr>
              <a:t>Logging, Big Data Analytics output</a:t>
            </a:r>
          </a:p>
          <a:p>
            <a:pPr marL="0" marR="0" lvl="1" indent="0" algn="l" defTabSz="932742" rtl="0" eaLnBrk="1" fontAlgn="auto" latinLnBrk="0" hangingPunct="1">
              <a:lnSpc>
                <a:spcPct val="9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solidFill>
                  <a:schemeClr val="bg1"/>
                </a:solidFill>
                <a:effectLst/>
                <a:uLnTx/>
                <a:uFillTx/>
                <a:latin typeface="Segoe UI Light"/>
                <a:ea typeface="+mn-ea"/>
                <a:cs typeface="+mn-cs"/>
              </a:rPr>
              <a:t>Page Blobs</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a:noFill/>
                </a:ln>
                <a:solidFill>
                  <a:schemeClr val="bg1"/>
                </a:solidFill>
                <a:effectLst/>
                <a:uLnTx/>
                <a:uFillTx/>
                <a:latin typeface="Segoe UI Semilight"/>
                <a:ea typeface="+mn-ea"/>
                <a:cs typeface="+mn-cs"/>
              </a:rPr>
              <a:t>Page aligned random reads and writes</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a:noFill/>
                </a:ln>
                <a:solidFill>
                  <a:schemeClr val="bg1"/>
                </a:solidFill>
                <a:effectLst/>
                <a:uLnTx/>
                <a:uFillTx/>
                <a:latin typeface="Segoe UI Semilight"/>
                <a:ea typeface="+mn-ea"/>
                <a:cs typeface="+mn-cs"/>
              </a:rPr>
              <a:t>IaaS Disks, Event Hub, Block level backup</a:t>
            </a:r>
          </a:p>
        </p:txBody>
      </p:sp>
      <p:grpSp>
        <p:nvGrpSpPr>
          <p:cNvPr id="80" name="Group 79">
            <a:extLst>
              <a:ext uri="{FF2B5EF4-FFF2-40B4-BE49-F238E27FC236}">
                <a16:creationId xmlns:a16="http://schemas.microsoft.com/office/drawing/2014/main" id="{7292F9CE-E82D-44AE-AA73-C13DFC41DC6F}"/>
              </a:ext>
            </a:extLst>
          </p:cNvPr>
          <p:cNvGrpSpPr/>
          <p:nvPr/>
        </p:nvGrpSpPr>
        <p:grpSpPr>
          <a:xfrm>
            <a:off x="6562636" y="1829574"/>
            <a:ext cx="5400764" cy="1010320"/>
            <a:chOff x="5389473" y="2302818"/>
            <a:chExt cx="5400764" cy="1010320"/>
          </a:xfrm>
        </p:grpSpPr>
        <p:sp>
          <p:nvSpPr>
            <p:cNvPr id="112" name="Rectangle 111">
              <a:extLst>
                <a:ext uri="{FF2B5EF4-FFF2-40B4-BE49-F238E27FC236}">
                  <a16:creationId xmlns:a16="http://schemas.microsoft.com/office/drawing/2014/main" id="{0D073829-2D2F-4C90-B55D-8B44E77358E4}"/>
                </a:ext>
              </a:extLst>
            </p:cNvPr>
            <p:cNvSpPr/>
            <p:nvPr/>
          </p:nvSpPr>
          <p:spPr>
            <a:xfrm>
              <a:off x="5558206" y="2504700"/>
              <a:ext cx="1346743" cy="621736"/>
            </a:xfrm>
            <a:prstGeom prst="rect">
              <a:avLst/>
            </a:prstGeom>
            <a:solidFill>
              <a:srgbClr val="0078D7"/>
            </a:solidFill>
            <a:ln w="10795" cap="flat" cmpd="sng" algn="ctr">
              <a:solidFill>
                <a:schemeClr val="bg1"/>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1</a:t>
              </a:r>
            </a:p>
          </p:txBody>
        </p:sp>
        <p:sp>
          <p:nvSpPr>
            <p:cNvPr id="113" name="Rectangle 112">
              <a:extLst>
                <a:ext uri="{FF2B5EF4-FFF2-40B4-BE49-F238E27FC236}">
                  <a16:creationId xmlns:a16="http://schemas.microsoft.com/office/drawing/2014/main" id="{717F7671-8DF1-4FC2-AD96-8351F5B5558B}"/>
                </a:ext>
              </a:extLst>
            </p:cNvPr>
            <p:cNvSpPr/>
            <p:nvPr/>
          </p:nvSpPr>
          <p:spPr>
            <a:xfrm>
              <a:off x="8893672" y="2504700"/>
              <a:ext cx="1741744" cy="621736"/>
            </a:xfrm>
            <a:prstGeom prst="rect">
              <a:avLst/>
            </a:prstGeom>
            <a:solidFill>
              <a:srgbClr val="0078D7"/>
            </a:solidFill>
            <a:ln w="10795" cap="flat" cmpd="sng" algn="ctr">
              <a:solidFill>
                <a:schemeClr val="bg1"/>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4</a:t>
              </a:r>
            </a:p>
          </p:txBody>
        </p:sp>
        <p:sp>
          <p:nvSpPr>
            <p:cNvPr id="114" name="Rectangle 113">
              <a:extLst>
                <a:ext uri="{FF2B5EF4-FFF2-40B4-BE49-F238E27FC236}">
                  <a16:creationId xmlns:a16="http://schemas.microsoft.com/office/drawing/2014/main" id="{1ABB2623-8BE1-43B8-B6C8-C5577A914A86}"/>
                </a:ext>
              </a:extLst>
            </p:cNvPr>
            <p:cNvSpPr/>
            <p:nvPr/>
          </p:nvSpPr>
          <p:spPr>
            <a:xfrm>
              <a:off x="7938614" y="2504700"/>
              <a:ext cx="932361" cy="621735"/>
            </a:xfrm>
            <a:prstGeom prst="rect">
              <a:avLst/>
            </a:prstGeom>
            <a:solidFill>
              <a:srgbClr val="0078D7"/>
            </a:solidFill>
            <a:ln w="10795" cap="flat" cmpd="sng" algn="ctr">
              <a:solidFill>
                <a:schemeClr val="bg1"/>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3</a:t>
              </a:r>
            </a:p>
          </p:txBody>
        </p:sp>
        <p:sp>
          <p:nvSpPr>
            <p:cNvPr id="115" name="Rectangle 114">
              <a:extLst>
                <a:ext uri="{FF2B5EF4-FFF2-40B4-BE49-F238E27FC236}">
                  <a16:creationId xmlns:a16="http://schemas.microsoft.com/office/drawing/2014/main" id="{B554BF60-2794-4050-8BCA-962B0B334420}"/>
                </a:ext>
              </a:extLst>
            </p:cNvPr>
            <p:cNvSpPr/>
            <p:nvPr/>
          </p:nvSpPr>
          <p:spPr>
            <a:xfrm>
              <a:off x="6933665" y="2504700"/>
              <a:ext cx="982252" cy="621736"/>
            </a:xfrm>
            <a:prstGeom prst="rect">
              <a:avLst/>
            </a:prstGeom>
            <a:solidFill>
              <a:srgbClr val="0078D7"/>
            </a:solidFill>
            <a:ln w="10795" cap="flat" cmpd="sng" algn="ctr">
              <a:solidFill>
                <a:schemeClr val="bg1"/>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2</a:t>
              </a:r>
            </a:p>
          </p:txBody>
        </p:sp>
        <p:sp>
          <p:nvSpPr>
            <p:cNvPr id="116" name="Rectangle 115">
              <a:extLst>
                <a:ext uri="{FF2B5EF4-FFF2-40B4-BE49-F238E27FC236}">
                  <a16:creationId xmlns:a16="http://schemas.microsoft.com/office/drawing/2014/main" id="{F5EA221F-A73B-4A33-8E50-FF777F3EAE42}"/>
                </a:ext>
              </a:extLst>
            </p:cNvPr>
            <p:cNvSpPr/>
            <p:nvPr/>
          </p:nvSpPr>
          <p:spPr>
            <a:xfrm>
              <a:off x="5389473" y="2302818"/>
              <a:ext cx="5400764" cy="1010320"/>
            </a:xfrm>
            <a:prstGeom prst="rect">
              <a:avLst/>
            </a:prstGeom>
            <a:noFill/>
            <a:ln w="10795" cap="flat" cmpd="sng" algn="ctr">
              <a:solidFill>
                <a:schemeClr val="bg1"/>
              </a:solidFill>
              <a:prstDash val="sysDash"/>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002814DF-7B90-49CD-AE85-792B55F83128}"/>
              </a:ext>
            </a:extLst>
          </p:cNvPr>
          <p:cNvGrpSpPr/>
          <p:nvPr/>
        </p:nvGrpSpPr>
        <p:grpSpPr>
          <a:xfrm>
            <a:off x="6637652" y="3448174"/>
            <a:ext cx="5400764" cy="1010320"/>
            <a:chOff x="5389473" y="2302818"/>
            <a:chExt cx="5400764" cy="1010320"/>
          </a:xfrm>
        </p:grpSpPr>
        <p:sp>
          <p:nvSpPr>
            <p:cNvPr id="107" name="Rectangle 106">
              <a:extLst>
                <a:ext uri="{FF2B5EF4-FFF2-40B4-BE49-F238E27FC236}">
                  <a16:creationId xmlns:a16="http://schemas.microsoft.com/office/drawing/2014/main" id="{DB1390F7-0ED5-4331-805F-ECF3450B2C24}"/>
                </a:ext>
              </a:extLst>
            </p:cNvPr>
            <p:cNvSpPr/>
            <p:nvPr/>
          </p:nvSpPr>
          <p:spPr>
            <a:xfrm>
              <a:off x="5558206" y="2504700"/>
              <a:ext cx="1346743" cy="621736"/>
            </a:xfrm>
            <a:prstGeom prst="rect">
              <a:avLst/>
            </a:prstGeom>
            <a:solidFill>
              <a:srgbClr val="0078D7"/>
            </a:solidFill>
            <a:ln w="10795" cap="flat" cmpd="sng" algn="ctr">
              <a:solidFill>
                <a:schemeClr val="bg1"/>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1</a:t>
              </a:r>
            </a:p>
          </p:txBody>
        </p:sp>
        <p:sp>
          <p:nvSpPr>
            <p:cNvPr id="108" name="Rectangle 107">
              <a:extLst>
                <a:ext uri="{FF2B5EF4-FFF2-40B4-BE49-F238E27FC236}">
                  <a16:creationId xmlns:a16="http://schemas.microsoft.com/office/drawing/2014/main" id="{0477A46D-11C1-44A6-9AC5-2818C8E51BC8}"/>
                </a:ext>
              </a:extLst>
            </p:cNvPr>
            <p:cNvSpPr/>
            <p:nvPr/>
          </p:nvSpPr>
          <p:spPr>
            <a:xfrm>
              <a:off x="8893672" y="2504700"/>
              <a:ext cx="1741744" cy="621736"/>
            </a:xfrm>
            <a:prstGeom prst="rect">
              <a:avLst/>
            </a:prstGeom>
            <a:solidFill>
              <a:srgbClr val="0078D7"/>
            </a:solidFill>
            <a:ln w="10795" cap="flat" cmpd="sng" algn="ctr">
              <a:solidFill>
                <a:schemeClr val="bg1"/>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4</a:t>
              </a:r>
            </a:p>
          </p:txBody>
        </p:sp>
        <p:sp>
          <p:nvSpPr>
            <p:cNvPr id="109" name="Rectangle 108">
              <a:extLst>
                <a:ext uri="{FF2B5EF4-FFF2-40B4-BE49-F238E27FC236}">
                  <a16:creationId xmlns:a16="http://schemas.microsoft.com/office/drawing/2014/main" id="{1626C85D-4284-4988-8680-1A16FA21C780}"/>
                </a:ext>
              </a:extLst>
            </p:cNvPr>
            <p:cNvSpPr/>
            <p:nvPr/>
          </p:nvSpPr>
          <p:spPr>
            <a:xfrm>
              <a:off x="7938614" y="2504700"/>
              <a:ext cx="932361" cy="621736"/>
            </a:xfrm>
            <a:prstGeom prst="rect">
              <a:avLst/>
            </a:prstGeom>
            <a:solidFill>
              <a:srgbClr val="0078D7"/>
            </a:solidFill>
            <a:ln w="10795" cap="flat" cmpd="sng" algn="ctr">
              <a:solidFill>
                <a:schemeClr val="bg1"/>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3</a:t>
              </a:r>
            </a:p>
          </p:txBody>
        </p:sp>
        <p:sp>
          <p:nvSpPr>
            <p:cNvPr id="110" name="Rectangle 109">
              <a:extLst>
                <a:ext uri="{FF2B5EF4-FFF2-40B4-BE49-F238E27FC236}">
                  <a16:creationId xmlns:a16="http://schemas.microsoft.com/office/drawing/2014/main" id="{8B082083-1D61-441C-BA03-4B55201936F1}"/>
                </a:ext>
              </a:extLst>
            </p:cNvPr>
            <p:cNvSpPr/>
            <p:nvPr/>
          </p:nvSpPr>
          <p:spPr>
            <a:xfrm>
              <a:off x="6933665" y="2504700"/>
              <a:ext cx="982252" cy="621736"/>
            </a:xfrm>
            <a:prstGeom prst="rect">
              <a:avLst/>
            </a:prstGeom>
            <a:solidFill>
              <a:srgbClr val="0078D7"/>
            </a:solidFill>
            <a:ln w="10795" cap="flat" cmpd="sng" algn="ctr">
              <a:solidFill>
                <a:schemeClr val="bg1"/>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2</a:t>
              </a:r>
            </a:p>
          </p:txBody>
        </p:sp>
        <p:sp>
          <p:nvSpPr>
            <p:cNvPr id="111" name="Rectangle 110">
              <a:extLst>
                <a:ext uri="{FF2B5EF4-FFF2-40B4-BE49-F238E27FC236}">
                  <a16:creationId xmlns:a16="http://schemas.microsoft.com/office/drawing/2014/main" id="{6454B501-3103-4B99-A8BE-6F04F23F6FAE}"/>
                </a:ext>
              </a:extLst>
            </p:cNvPr>
            <p:cNvSpPr/>
            <p:nvPr/>
          </p:nvSpPr>
          <p:spPr>
            <a:xfrm>
              <a:off x="5389473" y="2302818"/>
              <a:ext cx="5400764" cy="1010320"/>
            </a:xfrm>
            <a:prstGeom prst="rect">
              <a:avLst/>
            </a:prstGeom>
            <a:noFill/>
            <a:ln w="10795" cap="flat" cmpd="sng" algn="ctr">
              <a:solidFill>
                <a:schemeClr val="bg1"/>
              </a:solidFill>
              <a:prstDash val="sysDash"/>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26E21F38-9310-4325-9DAA-81DA05D08299}"/>
              </a:ext>
            </a:extLst>
          </p:cNvPr>
          <p:cNvGrpSpPr/>
          <p:nvPr/>
        </p:nvGrpSpPr>
        <p:grpSpPr>
          <a:xfrm>
            <a:off x="6562636" y="716134"/>
            <a:ext cx="1608057" cy="1010320"/>
            <a:chOff x="6219421" y="897902"/>
            <a:chExt cx="1608057" cy="1010320"/>
          </a:xfrm>
        </p:grpSpPr>
        <p:sp>
          <p:nvSpPr>
            <p:cNvPr id="105" name="Rectangle 104">
              <a:extLst>
                <a:ext uri="{FF2B5EF4-FFF2-40B4-BE49-F238E27FC236}">
                  <a16:creationId xmlns:a16="http://schemas.microsoft.com/office/drawing/2014/main" id="{7EAD8971-1EC0-41FA-AE79-47F45772817D}"/>
                </a:ext>
              </a:extLst>
            </p:cNvPr>
            <p:cNvSpPr/>
            <p:nvPr/>
          </p:nvSpPr>
          <p:spPr>
            <a:xfrm>
              <a:off x="6388154" y="1099784"/>
              <a:ext cx="1346743" cy="621736"/>
            </a:xfrm>
            <a:prstGeom prst="rect">
              <a:avLst/>
            </a:prstGeom>
            <a:solidFill>
              <a:srgbClr val="0078D7"/>
            </a:solidFill>
            <a:ln w="10795" cap="flat" cmpd="sng" algn="ctr">
              <a:solidFill>
                <a:schemeClr val="bg1"/>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Image.jpg</a:t>
              </a:r>
            </a:p>
          </p:txBody>
        </p:sp>
        <p:sp>
          <p:nvSpPr>
            <p:cNvPr id="106" name="Rectangle 105">
              <a:extLst>
                <a:ext uri="{FF2B5EF4-FFF2-40B4-BE49-F238E27FC236}">
                  <a16:creationId xmlns:a16="http://schemas.microsoft.com/office/drawing/2014/main" id="{E667B686-42B8-44B7-A93A-FB0938345DB4}"/>
                </a:ext>
              </a:extLst>
            </p:cNvPr>
            <p:cNvSpPr/>
            <p:nvPr/>
          </p:nvSpPr>
          <p:spPr>
            <a:xfrm>
              <a:off x="6219421" y="897902"/>
              <a:ext cx="1608057" cy="1010320"/>
            </a:xfrm>
            <a:prstGeom prst="rect">
              <a:avLst/>
            </a:prstGeom>
            <a:noFill/>
            <a:ln w="10795" cap="flat" cmpd="sng" algn="ctr">
              <a:solidFill>
                <a:schemeClr val="bg1"/>
              </a:solidFill>
              <a:prstDash val="sysDash"/>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3C884B6A-4D79-405F-937C-80A6628480AE}"/>
              </a:ext>
            </a:extLst>
          </p:cNvPr>
          <p:cNvGrpSpPr/>
          <p:nvPr/>
        </p:nvGrpSpPr>
        <p:grpSpPr>
          <a:xfrm rot="16200000">
            <a:off x="8357010" y="3891852"/>
            <a:ext cx="2047684" cy="3657600"/>
            <a:chOff x="1305115" y="1828800"/>
            <a:chExt cx="2047684" cy="3657600"/>
          </a:xfrm>
          <a:solidFill>
            <a:srgbClr val="0078D7"/>
          </a:solidFill>
        </p:grpSpPr>
        <p:sp>
          <p:nvSpPr>
            <p:cNvPr id="87" name="Rectangle 86">
              <a:extLst>
                <a:ext uri="{FF2B5EF4-FFF2-40B4-BE49-F238E27FC236}">
                  <a16:creationId xmlns:a16="http://schemas.microsoft.com/office/drawing/2014/main" id="{021BE25A-E80F-4D91-B09B-FE4169BC8601}"/>
                </a:ext>
              </a:extLst>
            </p:cNvPr>
            <p:cNvSpPr/>
            <p:nvPr/>
          </p:nvSpPr>
          <p:spPr>
            <a:xfrm rot="5400000">
              <a:off x="800099" y="2933700"/>
              <a:ext cx="3657600" cy="1447800"/>
            </a:xfrm>
            <a:prstGeom prst="rect">
              <a:avLst/>
            </a:prstGeom>
            <a:grpFill/>
            <a:ln w="9525" cap="flat" cmpd="sng" algn="ctr">
              <a:solidFill>
                <a:schemeClr val="bg1"/>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36" tIns="45718" rIns="91436" bIns="45718"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409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Sparse File </a:t>
              </a:r>
            </a:p>
            <a:p>
              <a:pPr marL="0" marR="0" lvl="0" indent="0" algn="r" defTabSz="91409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512 byte aligned</a:t>
              </a:r>
            </a:p>
          </p:txBody>
        </p:sp>
        <p:cxnSp>
          <p:nvCxnSpPr>
            <p:cNvPr id="88" name="Straight Connector 87">
              <a:extLst>
                <a:ext uri="{FF2B5EF4-FFF2-40B4-BE49-F238E27FC236}">
                  <a16:creationId xmlns:a16="http://schemas.microsoft.com/office/drawing/2014/main" id="{AB5495B3-5858-4A79-942F-610A9317CA72}"/>
                </a:ext>
              </a:extLst>
            </p:cNvPr>
            <p:cNvCxnSpPr/>
            <p:nvPr/>
          </p:nvCxnSpPr>
          <p:spPr>
            <a:xfrm rot="5400000">
              <a:off x="875507" y="4457701"/>
              <a:ext cx="1753393" cy="794"/>
            </a:xfrm>
            <a:prstGeom prst="line">
              <a:avLst/>
            </a:prstGeom>
            <a:grpFill/>
            <a:ln w="50800" cap="flat" cmpd="sng" algn="ctr">
              <a:solidFill>
                <a:schemeClr val="bg1"/>
              </a:solidFill>
              <a:prstDash val="sysDot"/>
            </a:ln>
            <a:effectLst/>
          </p:spPr>
        </p:cxnSp>
        <p:sp>
          <p:nvSpPr>
            <p:cNvPr id="89" name="Rectangle 88">
              <a:extLst>
                <a:ext uri="{FF2B5EF4-FFF2-40B4-BE49-F238E27FC236}">
                  <a16:creationId xmlns:a16="http://schemas.microsoft.com/office/drawing/2014/main" id="{F6333DDD-33AB-41D8-A20F-D198B76C09CE}"/>
                </a:ext>
              </a:extLst>
            </p:cNvPr>
            <p:cNvSpPr/>
            <p:nvPr/>
          </p:nvSpPr>
          <p:spPr>
            <a:xfrm>
              <a:off x="1393941" y="2009004"/>
              <a:ext cx="449162" cy="276999"/>
            </a:xfrm>
            <a:prstGeom prst="rect">
              <a:avLst/>
            </a:prstGeom>
            <a:solidFill>
              <a:srgbClr val="00BCF2"/>
            </a:solidFill>
            <a:ln>
              <a:solidFill>
                <a:schemeClr val="bg1"/>
              </a:solidFill>
            </a:ln>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512</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02BF1698-0621-49AC-80E9-44CD575BB93A}"/>
                </a:ext>
              </a:extLst>
            </p:cNvPr>
            <p:cNvSpPr/>
            <p:nvPr/>
          </p:nvSpPr>
          <p:spPr>
            <a:xfrm>
              <a:off x="1305115" y="2313801"/>
              <a:ext cx="537327" cy="276999"/>
            </a:xfrm>
            <a:prstGeom prst="rect">
              <a:avLst/>
            </a:prstGeom>
            <a:solidFill>
              <a:srgbClr val="00BCF2"/>
            </a:solidFill>
            <a:ln>
              <a:solidFill>
                <a:schemeClr val="bg1"/>
              </a:solidFill>
            </a:ln>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1024</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91" name="Straight Connector 90">
              <a:extLst>
                <a:ext uri="{FF2B5EF4-FFF2-40B4-BE49-F238E27FC236}">
                  <a16:creationId xmlns:a16="http://schemas.microsoft.com/office/drawing/2014/main" id="{1365F157-B2E1-473C-BFCD-E37164456197}"/>
                </a:ext>
              </a:extLst>
            </p:cNvPr>
            <p:cNvCxnSpPr/>
            <p:nvPr/>
          </p:nvCxnSpPr>
          <p:spPr>
            <a:xfrm>
              <a:off x="1904999" y="2133600"/>
              <a:ext cx="1447800" cy="1588"/>
            </a:xfrm>
            <a:prstGeom prst="line">
              <a:avLst/>
            </a:prstGeom>
            <a:grpFill/>
            <a:ln w="9525" cap="flat" cmpd="sng" algn="ctr">
              <a:solidFill>
                <a:schemeClr val="bg1"/>
              </a:solidFill>
              <a:prstDash val="sysDash"/>
            </a:ln>
            <a:effectLst/>
          </p:spPr>
        </p:cxnSp>
        <p:cxnSp>
          <p:nvCxnSpPr>
            <p:cNvPr id="92" name="Straight Connector 91">
              <a:extLst>
                <a:ext uri="{FF2B5EF4-FFF2-40B4-BE49-F238E27FC236}">
                  <a16:creationId xmlns:a16="http://schemas.microsoft.com/office/drawing/2014/main" id="{A41DDD40-182C-42B2-87A1-FE62491D6042}"/>
                </a:ext>
              </a:extLst>
            </p:cNvPr>
            <p:cNvCxnSpPr/>
            <p:nvPr/>
          </p:nvCxnSpPr>
          <p:spPr>
            <a:xfrm>
              <a:off x="1904999" y="4267200"/>
              <a:ext cx="1447800" cy="1588"/>
            </a:xfrm>
            <a:prstGeom prst="line">
              <a:avLst/>
            </a:prstGeom>
            <a:grpFill/>
            <a:ln w="9525" cap="flat" cmpd="sng" algn="ctr">
              <a:solidFill>
                <a:schemeClr val="bg1"/>
              </a:solidFill>
              <a:prstDash val="sysDash"/>
            </a:ln>
            <a:effectLst/>
          </p:spPr>
        </p:cxnSp>
        <p:cxnSp>
          <p:nvCxnSpPr>
            <p:cNvPr id="93" name="Straight Connector 92">
              <a:extLst>
                <a:ext uri="{FF2B5EF4-FFF2-40B4-BE49-F238E27FC236}">
                  <a16:creationId xmlns:a16="http://schemas.microsoft.com/office/drawing/2014/main" id="{A4501748-8DFE-42F2-9ABA-23B1B53FEFB2}"/>
                </a:ext>
              </a:extLst>
            </p:cNvPr>
            <p:cNvCxnSpPr/>
            <p:nvPr/>
          </p:nvCxnSpPr>
          <p:spPr>
            <a:xfrm>
              <a:off x="1904999" y="4572000"/>
              <a:ext cx="1447800" cy="1588"/>
            </a:xfrm>
            <a:prstGeom prst="line">
              <a:avLst/>
            </a:prstGeom>
            <a:grpFill/>
            <a:ln w="9525" cap="flat" cmpd="sng" algn="ctr">
              <a:solidFill>
                <a:schemeClr val="bg1"/>
              </a:solidFill>
              <a:prstDash val="sysDash"/>
            </a:ln>
            <a:effectLst/>
          </p:spPr>
        </p:cxnSp>
        <p:cxnSp>
          <p:nvCxnSpPr>
            <p:cNvPr id="94" name="Straight Connector 93">
              <a:extLst>
                <a:ext uri="{FF2B5EF4-FFF2-40B4-BE49-F238E27FC236}">
                  <a16:creationId xmlns:a16="http://schemas.microsoft.com/office/drawing/2014/main" id="{C6902EAA-3E06-42D0-92A3-98005579F7BC}"/>
                </a:ext>
              </a:extLst>
            </p:cNvPr>
            <p:cNvCxnSpPr/>
            <p:nvPr/>
          </p:nvCxnSpPr>
          <p:spPr>
            <a:xfrm>
              <a:off x="1904999" y="2436812"/>
              <a:ext cx="1447800" cy="1588"/>
            </a:xfrm>
            <a:prstGeom prst="line">
              <a:avLst/>
            </a:prstGeom>
            <a:grpFill/>
            <a:ln w="9525" cap="flat" cmpd="sng" algn="ctr">
              <a:solidFill>
                <a:schemeClr val="bg1"/>
              </a:solidFill>
              <a:prstDash val="sysDash"/>
            </a:ln>
            <a:effectLst/>
          </p:spPr>
        </p:cxnSp>
        <p:cxnSp>
          <p:nvCxnSpPr>
            <p:cNvPr id="95" name="Straight Connector 94">
              <a:extLst>
                <a:ext uri="{FF2B5EF4-FFF2-40B4-BE49-F238E27FC236}">
                  <a16:creationId xmlns:a16="http://schemas.microsoft.com/office/drawing/2014/main" id="{7CBEA041-F3EC-433B-BCAE-B58A92362128}"/>
                </a:ext>
              </a:extLst>
            </p:cNvPr>
            <p:cNvCxnSpPr/>
            <p:nvPr/>
          </p:nvCxnSpPr>
          <p:spPr>
            <a:xfrm>
              <a:off x="1904999" y="2741612"/>
              <a:ext cx="1447800" cy="1588"/>
            </a:xfrm>
            <a:prstGeom prst="line">
              <a:avLst/>
            </a:prstGeom>
            <a:grpFill/>
            <a:ln w="9525" cap="flat" cmpd="sng" algn="ctr">
              <a:solidFill>
                <a:schemeClr val="bg1"/>
              </a:solidFill>
              <a:prstDash val="sysDash"/>
            </a:ln>
            <a:effectLst/>
          </p:spPr>
        </p:cxnSp>
        <p:cxnSp>
          <p:nvCxnSpPr>
            <p:cNvPr id="96" name="Straight Connector 95">
              <a:extLst>
                <a:ext uri="{FF2B5EF4-FFF2-40B4-BE49-F238E27FC236}">
                  <a16:creationId xmlns:a16="http://schemas.microsoft.com/office/drawing/2014/main" id="{493ADF92-47A1-445D-A0D7-056124FDFF71}"/>
                </a:ext>
              </a:extLst>
            </p:cNvPr>
            <p:cNvCxnSpPr/>
            <p:nvPr/>
          </p:nvCxnSpPr>
          <p:spPr>
            <a:xfrm>
              <a:off x="1904999" y="3046412"/>
              <a:ext cx="1447800" cy="1588"/>
            </a:xfrm>
            <a:prstGeom prst="line">
              <a:avLst/>
            </a:prstGeom>
            <a:grpFill/>
            <a:ln w="9525" cap="flat" cmpd="sng" algn="ctr">
              <a:solidFill>
                <a:schemeClr val="bg1"/>
              </a:solidFill>
              <a:prstDash val="sysDash"/>
            </a:ln>
            <a:effectLst/>
          </p:spPr>
        </p:cxnSp>
        <p:cxnSp>
          <p:nvCxnSpPr>
            <p:cNvPr id="97" name="Straight Connector 96">
              <a:extLst>
                <a:ext uri="{FF2B5EF4-FFF2-40B4-BE49-F238E27FC236}">
                  <a16:creationId xmlns:a16="http://schemas.microsoft.com/office/drawing/2014/main" id="{36FA0C80-6821-4BD6-954C-CAF80EFD0364}"/>
                </a:ext>
              </a:extLst>
            </p:cNvPr>
            <p:cNvCxnSpPr/>
            <p:nvPr/>
          </p:nvCxnSpPr>
          <p:spPr>
            <a:xfrm>
              <a:off x="1904999" y="3351212"/>
              <a:ext cx="1447800" cy="1588"/>
            </a:xfrm>
            <a:prstGeom prst="line">
              <a:avLst/>
            </a:prstGeom>
            <a:grpFill/>
            <a:ln w="9525" cap="flat" cmpd="sng" algn="ctr">
              <a:solidFill>
                <a:schemeClr val="bg1"/>
              </a:solidFill>
              <a:prstDash val="sysDash"/>
            </a:ln>
            <a:effectLst/>
          </p:spPr>
        </p:cxnSp>
        <p:cxnSp>
          <p:nvCxnSpPr>
            <p:cNvPr id="98" name="Straight Connector 97">
              <a:extLst>
                <a:ext uri="{FF2B5EF4-FFF2-40B4-BE49-F238E27FC236}">
                  <a16:creationId xmlns:a16="http://schemas.microsoft.com/office/drawing/2014/main" id="{D8A27FD4-5EAD-4EEF-9D1E-9FEC7C8F6B50}"/>
                </a:ext>
              </a:extLst>
            </p:cNvPr>
            <p:cNvCxnSpPr/>
            <p:nvPr/>
          </p:nvCxnSpPr>
          <p:spPr>
            <a:xfrm>
              <a:off x="1904999" y="3656012"/>
              <a:ext cx="1447800" cy="1588"/>
            </a:xfrm>
            <a:prstGeom prst="line">
              <a:avLst/>
            </a:prstGeom>
            <a:grpFill/>
            <a:ln w="9525" cap="flat" cmpd="sng" algn="ctr">
              <a:solidFill>
                <a:schemeClr val="bg1"/>
              </a:solidFill>
              <a:prstDash val="sysDash"/>
            </a:ln>
            <a:effectLst/>
          </p:spPr>
        </p:cxnSp>
        <p:cxnSp>
          <p:nvCxnSpPr>
            <p:cNvPr id="99" name="Straight Connector 98">
              <a:extLst>
                <a:ext uri="{FF2B5EF4-FFF2-40B4-BE49-F238E27FC236}">
                  <a16:creationId xmlns:a16="http://schemas.microsoft.com/office/drawing/2014/main" id="{2B798055-597F-4A7B-8200-7EE7E72036CB}"/>
                </a:ext>
              </a:extLst>
            </p:cNvPr>
            <p:cNvCxnSpPr/>
            <p:nvPr/>
          </p:nvCxnSpPr>
          <p:spPr>
            <a:xfrm>
              <a:off x="1904999" y="3960812"/>
              <a:ext cx="1447800" cy="1588"/>
            </a:xfrm>
            <a:prstGeom prst="line">
              <a:avLst/>
            </a:prstGeom>
            <a:grpFill/>
            <a:ln w="9525" cap="flat" cmpd="sng" algn="ctr">
              <a:solidFill>
                <a:schemeClr val="bg1"/>
              </a:solidFill>
              <a:prstDash val="sysDash"/>
            </a:ln>
            <a:effectLst/>
          </p:spPr>
        </p:cxnSp>
        <p:cxnSp>
          <p:nvCxnSpPr>
            <p:cNvPr id="100" name="Straight Connector 99">
              <a:extLst>
                <a:ext uri="{FF2B5EF4-FFF2-40B4-BE49-F238E27FC236}">
                  <a16:creationId xmlns:a16="http://schemas.microsoft.com/office/drawing/2014/main" id="{490ED1F8-5B63-4454-8892-CA1064A4D526}"/>
                </a:ext>
              </a:extLst>
            </p:cNvPr>
            <p:cNvCxnSpPr/>
            <p:nvPr/>
          </p:nvCxnSpPr>
          <p:spPr>
            <a:xfrm>
              <a:off x="1904999" y="4876800"/>
              <a:ext cx="1447800" cy="1588"/>
            </a:xfrm>
            <a:prstGeom prst="line">
              <a:avLst/>
            </a:prstGeom>
            <a:grpFill/>
            <a:ln w="9525" cap="flat" cmpd="sng" algn="ctr">
              <a:solidFill>
                <a:schemeClr val="bg1"/>
              </a:solidFill>
              <a:prstDash val="sysDash"/>
            </a:ln>
            <a:effectLst/>
          </p:spPr>
        </p:cxnSp>
        <p:cxnSp>
          <p:nvCxnSpPr>
            <p:cNvPr id="101" name="Straight Connector 100">
              <a:extLst>
                <a:ext uri="{FF2B5EF4-FFF2-40B4-BE49-F238E27FC236}">
                  <a16:creationId xmlns:a16="http://schemas.microsoft.com/office/drawing/2014/main" id="{1FE41368-142E-4CC1-963C-846F731F2AE2}"/>
                </a:ext>
              </a:extLst>
            </p:cNvPr>
            <p:cNvCxnSpPr/>
            <p:nvPr/>
          </p:nvCxnSpPr>
          <p:spPr>
            <a:xfrm>
              <a:off x="1904999" y="5181600"/>
              <a:ext cx="1447800" cy="1588"/>
            </a:xfrm>
            <a:prstGeom prst="line">
              <a:avLst/>
            </a:prstGeom>
            <a:grpFill/>
            <a:ln w="9525" cap="flat" cmpd="sng" algn="ctr">
              <a:solidFill>
                <a:schemeClr val="bg1"/>
              </a:solidFill>
              <a:prstDash val="sysDash"/>
            </a:ln>
            <a:effectLst/>
          </p:spPr>
        </p:cxnSp>
        <p:sp>
          <p:nvSpPr>
            <p:cNvPr id="102" name="Rectangle 101">
              <a:extLst>
                <a:ext uri="{FF2B5EF4-FFF2-40B4-BE49-F238E27FC236}">
                  <a16:creationId xmlns:a16="http://schemas.microsoft.com/office/drawing/2014/main" id="{781A5B8F-740A-4728-B1B6-69F386D3D58F}"/>
                </a:ext>
              </a:extLst>
            </p:cNvPr>
            <p:cNvSpPr/>
            <p:nvPr/>
          </p:nvSpPr>
          <p:spPr>
            <a:xfrm>
              <a:off x="1308128" y="2614245"/>
              <a:ext cx="537327" cy="276999"/>
            </a:xfrm>
            <a:prstGeom prst="rect">
              <a:avLst/>
            </a:prstGeom>
            <a:solidFill>
              <a:srgbClr val="00BCF2"/>
            </a:solidFill>
            <a:ln>
              <a:solidFill>
                <a:schemeClr val="bg1"/>
              </a:solidFill>
            </a:ln>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1536</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3" name="Rectangle 102">
              <a:extLst>
                <a:ext uri="{FF2B5EF4-FFF2-40B4-BE49-F238E27FC236}">
                  <a16:creationId xmlns:a16="http://schemas.microsoft.com/office/drawing/2014/main" id="{A5EED8BF-E457-4703-94ED-7D6C38A8B059}"/>
                </a:ext>
              </a:extLst>
            </p:cNvPr>
            <p:cNvSpPr/>
            <p:nvPr/>
          </p:nvSpPr>
          <p:spPr>
            <a:xfrm>
              <a:off x="1316079" y="2919045"/>
              <a:ext cx="537327" cy="276999"/>
            </a:xfrm>
            <a:prstGeom prst="rect">
              <a:avLst/>
            </a:prstGeom>
            <a:solidFill>
              <a:srgbClr val="00BCF2"/>
            </a:solidFill>
            <a:ln>
              <a:solidFill>
                <a:schemeClr val="bg1"/>
              </a:solidFill>
            </a:ln>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2048</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4" name="Rectangle 103">
              <a:extLst>
                <a:ext uri="{FF2B5EF4-FFF2-40B4-BE49-F238E27FC236}">
                  <a16:creationId xmlns:a16="http://schemas.microsoft.com/office/drawing/2014/main" id="{A5EA5311-866B-40AB-B0D3-398189BACF0A}"/>
                </a:ext>
              </a:extLst>
            </p:cNvPr>
            <p:cNvSpPr/>
            <p:nvPr/>
          </p:nvSpPr>
          <p:spPr>
            <a:xfrm>
              <a:off x="1316079" y="3223845"/>
              <a:ext cx="537327" cy="276999"/>
            </a:xfrm>
            <a:prstGeom prst="rect">
              <a:avLst/>
            </a:prstGeom>
            <a:solidFill>
              <a:srgbClr val="00BCF2"/>
            </a:solidFill>
            <a:ln>
              <a:solidFill>
                <a:schemeClr val="bg1"/>
              </a:solidFill>
            </a:ln>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2560</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4" name="Rectangle 83">
            <a:extLst>
              <a:ext uri="{FF2B5EF4-FFF2-40B4-BE49-F238E27FC236}">
                <a16:creationId xmlns:a16="http://schemas.microsoft.com/office/drawing/2014/main" id="{89182DAA-9C91-44B7-95D5-E593701C16AD}"/>
              </a:ext>
            </a:extLst>
          </p:cNvPr>
          <p:cNvSpPr/>
          <p:nvPr/>
        </p:nvSpPr>
        <p:spPr>
          <a:xfrm>
            <a:off x="7535066" y="4698236"/>
            <a:ext cx="632530" cy="1446374"/>
          </a:xfrm>
          <a:prstGeom prst="rect">
            <a:avLst/>
          </a:prstGeom>
          <a:solidFill>
            <a:srgbClr val="107C10"/>
          </a:solidFill>
          <a:ln w="9525" cap="flat" cmpd="sng" algn="ctr">
            <a:solidFill>
              <a:schemeClr val="bg1"/>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36" tIns="45718" rIns="91436" bIns="45718"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2043A746-9ECF-4E30-967A-0752E515241A}"/>
              </a:ext>
            </a:extLst>
          </p:cNvPr>
          <p:cNvSpPr/>
          <p:nvPr/>
        </p:nvSpPr>
        <p:spPr>
          <a:xfrm>
            <a:off x="8466452" y="4696810"/>
            <a:ext cx="304800" cy="1447800"/>
          </a:xfrm>
          <a:prstGeom prst="rect">
            <a:avLst/>
          </a:prstGeom>
          <a:solidFill>
            <a:srgbClr val="5C2D91"/>
          </a:solidFill>
          <a:ln w="9525" cap="flat" cmpd="sng" algn="ctr">
            <a:solidFill>
              <a:schemeClr val="bg1"/>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36" tIns="45718" rIns="91436" bIns="45718"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C6CDF98F-22A9-4BDE-91B1-D79BDFE12B25}"/>
              </a:ext>
            </a:extLst>
          </p:cNvPr>
          <p:cNvSpPr/>
          <p:nvPr/>
        </p:nvSpPr>
        <p:spPr>
          <a:xfrm>
            <a:off x="9381588" y="4696809"/>
            <a:ext cx="304800" cy="1447800"/>
          </a:xfrm>
          <a:prstGeom prst="rect">
            <a:avLst/>
          </a:prstGeom>
          <a:solidFill>
            <a:srgbClr val="D83B01"/>
          </a:solidFill>
          <a:ln w="9525" cap="flat" cmpd="sng" algn="ctr">
            <a:solidFill>
              <a:schemeClr val="bg1"/>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36" tIns="45718" rIns="91436" bIns="45718"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5305840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B752B9-7CB2-44D0-B9DF-CD36BC10319E}"/>
              </a:ext>
            </a:extLst>
          </p:cNvPr>
          <p:cNvSpPr>
            <a:spLocks noGrp="1"/>
          </p:cNvSpPr>
          <p:nvPr>
            <p:ph type="title"/>
          </p:nvPr>
        </p:nvSpPr>
        <p:spPr>
          <a:xfrm>
            <a:off x="274712" y="930351"/>
            <a:ext cx="10790296" cy="917575"/>
          </a:xfrm>
        </p:spPr>
        <p:txBody>
          <a:bodyPr/>
          <a:lstStyle/>
          <a:p>
            <a:r>
              <a:rPr lang="en-US" dirty="0"/>
              <a:t>Create Azure Storage Account : Portal</a:t>
            </a:r>
            <a:endParaRPr lang="fr-CA" dirty="0"/>
          </a:p>
        </p:txBody>
      </p:sp>
      <p:sp>
        <p:nvSpPr>
          <p:cNvPr id="5" name="Rectangle 4">
            <a:extLst>
              <a:ext uri="{FF2B5EF4-FFF2-40B4-BE49-F238E27FC236}">
                <a16:creationId xmlns:a16="http://schemas.microsoft.com/office/drawing/2014/main" id="{9B5DC4DE-A456-49FF-8C03-1881C0D70896}"/>
              </a:ext>
            </a:extLst>
          </p:cNvPr>
          <p:cNvSpPr/>
          <p:nvPr/>
        </p:nvSpPr>
        <p:spPr>
          <a:xfrm>
            <a:off x="274712" y="1847926"/>
            <a:ext cx="11835325" cy="3385542"/>
          </a:xfrm>
          <a:prstGeom prst="rect">
            <a:avLst/>
          </a:prstGeom>
        </p:spPr>
        <p:txBody>
          <a:bodyPr wrap="square">
            <a:spAutoFit/>
          </a:bodyPr>
          <a:lstStyle/>
          <a:p>
            <a:pPr marL="342900" indent="-342900">
              <a:buFont typeface="+mj-lt"/>
              <a:buAutoNum type="arabicPeriod"/>
            </a:pPr>
            <a:r>
              <a:rPr lang="en-US" dirty="0"/>
              <a:t>Sign in to the </a:t>
            </a:r>
            <a:r>
              <a:rPr lang="en-US" dirty="0">
                <a:hlinkClick r:id="rId3"/>
              </a:rPr>
              <a:t>Azure portal</a:t>
            </a:r>
            <a:r>
              <a:rPr lang="en-US" dirty="0"/>
              <a:t>.</a:t>
            </a:r>
          </a:p>
          <a:p>
            <a:pPr marL="342900" indent="-342900">
              <a:buFont typeface="+mj-lt"/>
              <a:buAutoNum type="arabicPeriod"/>
            </a:pPr>
            <a:r>
              <a:rPr lang="en-US" dirty="0"/>
              <a:t>On the Hub menu, select </a:t>
            </a:r>
            <a:r>
              <a:rPr lang="en-US" b="1" dirty="0"/>
              <a:t>New</a:t>
            </a:r>
            <a:r>
              <a:rPr lang="en-US" dirty="0"/>
              <a:t> -&gt; </a:t>
            </a:r>
            <a:r>
              <a:rPr lang="en-US" b="1" dirty="0"/>
              <a:t>Storage</a:t>
            </a:r>
            <a:r>
              <a:rPr lang="en-US" dirty="0"/>
              <a:t> -&gt; </a:t>
            </a:r>
            <a:r>
              <a:rPr lang="en-US" b="1" dirty="0"/>
              <a:t>Storage account</a:t>
            </a:r>
            <a:r>
              <a:rPr lang="en-US" dirty="0"/>
              <a:t>.</a:t>
            </a:r>
          </a:p>
          <a:p>
            <a:pPr marL="342900" indent="-342900">
              <a:buFont typeface="+mj-lt"/>
              <a:buAutoNum type="arabicPeriod"/>
            </a:pPr>
            <a:r>
              <a:rPr lang="en-US" dirty="0"/>
              <a:t>Enter a name for your storage account. </a:t>
            </a:r>
            <a:br>
              <a:rPr lang="en-US" dirty="0"/>
            </a:br>
            <a:r>
              <a:rPr lang="en-US" dirty="0"/>
              <a:t>(the storage account name will be used to address your objects in Azure Storage)</a:t>
            </a:r>
          </a:p>
          <a:p>
            <a:pPr marL="342900" indent="-342900">
              <a:buFont typeface="+mj-lt"/>
              <a:buAutoNum type="arabicPeriod"/>
            </a:pPr>
            <a:r>
              <a:rPr lang="en-US" dirty="0"/>
              <a:t>Select the type of storage account: </a:t>
            </a:r>
            <a:r>
              <a:rPr lang="en-US" b="1" dirty="0"/>
              <a:t>General purpose</a:t>
            </a:r>
          </a:p>
          <a:p>
            <a:pPr marL="342900" indent="-342900">
              <a:buFont typeface="+mj-lt"/>
              <a:buAutoNum type="arabicPeriod"/>
            </a:pPr>
            <a:r>
              <a:rPr lang="en-US" dirty="0"/>
              <a:t>Specify the performance tier: </a:t>
            </a:r>
            <a:r>
              <a:rPr lang="en-US" b="1" dirty="0"/>
              <a:t>Standard</a:t>
            </a:r>
          </a:p>
          <a:p>
            <a:pPr marL="342900" indent="-342900">
              <a:buFont typeface="+mj-lt"/>
              <a:buAutoNum type="arabicPeriod"/>
            </a:pPr>
            <a:r>
              <a:rPr lang="en-US" dirty="0"/>
              <a:t>Select the replication option for the storage account: </a:t>
            </a:r>
            <a:r>
              <a:rPr lang="en-US" b="1" dirty="0"/>
              <a:t>LRS</a:t>
            </a:r>
          </a:p>
          <a:p>
            <a:pPr marL="342900" indent="-342900">
              <a:buFont typeface="+mj-lt"/>
              <a:buAutoNum type="arabicPeriod"/>
            </a:pPr>
            <a:r>
              <a:rPr lang="en-US" dirty="0"/>
              <a:t>Select the subscription in which you want to create the new storage account.</a:t>
            </a:r>
          </a:p>
          <a:p>
            <a:pPr marL="342900" indent="-342900">
              <a:buFont typeface="+mj-lt"/>
              <a:buAutoNum type="arabicPeriod"/>
            </a:pPr>
            <a:r>
              <a:rPr lang="en-US" dirty="0"/>
              <a:t>Specify a new resource group or select an existing resource group. </a:t>
            </a:r>
          </a:p>
          <a:p>
            <a:pPr marL="342900" indent="-342900">
              <a:buFont typeface="+mj-lt"/>
              <a:buAutoNum type="arabicPeriod"/>
            </a:pPr>
            <a:r>
              <a:rPr lang="en-US" dirty="0"/>
              <a:t>Select the geographic location for your storage account. </a:t>
            </a:r>
          </a:p>
          <a:p>
            <a:pPr marL="342900" indent="-342900">
              <a:buFont typeface="+mj-lt"/>
              <a:buAutoNum type="arabicPeriod"/>
            </a:pPr>
            <a:r>
              <a:rPr lang="en-US" dirty="0"/>
              <a:t>Click </a:t>
            </a:r>
            <a:r>
              <a:rPr lang="en-US" b="1" dirty="0"/>
              <a:t>Create</a:t>
            </a:r>
            <a:r>
              <a:rPr lang="en-US" dirty="0"/>
              <a:t> to create the storage account.</a:t>
            </a:r>
            <a:endParaRPr lang="en-US" sz="1600" dirty="0">
              <a:hlinkClick r:id="rId4"/>
            </a:endParaRPr>
          </a:p>
          <a:p>
            <a:pPr algn="r"/>
            <a:r>
              <a:rPr lang="en-US" sz="1600" dirty="0">
                <a:hlinkClick r:id="rId4"/>
              </a:rPr>
              <a:t>docs.microsoft.com/</a:t>
            </a:r>
            <a:r>
              <a:rPr lang="en-US" sz="1600" dirty="0" err="1">
                <a:hlinkClick r:id="rId4"/>
              </a:rPr>
              <a:t>en</a:t>
            </a:r>
            <a:r>
              <a:rPr lang="en-US" sz="1600" dirty="0">
                <a:hlinkClick r:id="rId4"/>
              </a:rPr>
              <a:t>-us/azure/storage/storage-create-storage-account</a:t>
            </a:r>
            <a:endParaRPr lang="fr-CA" sz="1600" dirty="0"/>
          </a:p>
        </p:txBody>
      </p:sp>
    </p:spTree>
    <p:extLst>
      <p:ext uri="{BB962C8B-B14F-4D97-AF65-F5344CB8AC3E}">
        <p14:creationId xmlns:p14="http://schemas.microsoft.com/office/powerpoint/2010/main" val="315740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B752B9-7CB2-44D0-B9DF-CD36BC10319E}"/>
              </a:ext>
            </a:extLst>
          </p:cNvPr>
          <p:cNvSpPr>
            <a:spLocks noGrp="1"/>
          </p:cNvSpPr>
          <p:nvPr>
            <p:ph type="title"/>
          </p:nvPr>
        </p:nvSpPr>
        <p:spPr>
          <a:xfrm>
            <a:off x="274712" y="930351"/>
            <a:ext cx="10567459" cy="917575"/>
          </a:xfrm>
        </p:spPr>
        <p:txBody>
          <a:bodyPr/>
          <a:lstStyle/>
          <a:p>
            <a:r>
              <a:rPr lang="en-US" dirty="0"/>
              <a:t>Create Azure Storage Account: CLI 2.0</a:t>
            </a:r>
            <a:endParaRPr lang="fr-CA" dirty="0"/>
          </a:p>
        </p:txBody>
      </p:sp>
      <p:sp>
        <p:nvSpPr>
          <p:cNvPr id="5" name="Rectangle 4">
            <a:extLst>
              <a:ext uri="{FF2B5EF4-FFF2-40B4-BE49-F238E27FC236}">
                <a16:creationId xmlns:a16="http://schemas.microsoft.com/office/drawing/2014/main" id="{9B5DC4DE-A456-49FF-8C03-1881C0D70896}"/>
              </a:ext>
            </a:extLst>
          </p:cNvPr>
          <p:cNvSpPr/>
          <p:nvPr/>
        </p:nvSpPr>
        <p:spPr>
          <a:xfrm>
            <a:off x="274712" y="1847926"/>
            <a:ext cx="11749307" cy="2800767"/>
          </a:xfrm>
          <a:prstGeom prst="rect">
            <a:avLst/>
          </a:prstGeom>
        </p:spPr>
        <p:txBody>
          <a:bodyPr wrap="none">
            <a:spAutoFit/>
          </a:bodyPr>
          <a:lstStyle/>
          <a:p>
            <a:r>
              <a:rPr lang="en-US" sz="1600" dirty="0" err="1"/>
              <a:t>az</a:t>
            </a:r>
            <a:r>
              <a:rPr lang="en-US" sz="1600" dirty="0"/>
              <a:t> login</a:t>
            </a:r>
          </a:p>
          <a:p>
            <a:endParaRPr lang="en-US" sz="1600" dirty="0"/>
          </a:p>
          <a:p>
            <a:r>
              <a:rPr lang="en-US" sz="1600" dirty="0" err="1"/>
              <a:t>az</a:t>
            </a:r>
            <a:r>
              <a:rPr lang="en-US" sz="1600" dirty="0"/>
              <a:t> account list</a:t>
            </a:r>
          </a:p>
          <a:p>
            <a:endParaRPr lang="en-US" sz="1600" dirty="0"/>
          </a:p>
          <a:p>
            <a:r>
              <a:rPr lang="en-US" sz="1600" dirty="0" err="1"/>
              <a:t>az</a:t>
            </a:r>
            <a:r>
              <a:rPr lang="en-US" sz="1600" dirty="0"/>
              <a:t> account set --subscription ‘MSDN MVP’</a:t>
            </a:r>
          </a:p>
          <a:p>
            <a:endParaRPr lang="fr-CA" sz="1600" dirty="0"/>
          </a:p>
          <a:p>
            <a:r>
              <a:rPr lang="fr-CA" sz="1600" dirty="0" err="1"/>
              <a:t>az</a:t>
            </a:r>
            <a:r>
              <a:rPr lang="fr-CA" sz="1600" dirty="0"/>
              <a:t> group </a:t>
            </a:r>
            <a:r>
              <a:rPr lang="fr-CA" sz="1600" dirty="0" err="1"/>
              <a:t>create</a:t>
            </a:r>
            <a:r>
              <a:rPr lang="fr-CA" sz="1600" dirty="0"/>
              <a:t> --</a:t>
            </a:r>
            <a:r>
              <a:rPr lang="fr-CA" sz="1600" dirty="0" err="1"/>
              <a:t>name</a:t>
            </a:r>
            <a:r>
              <a:rPr lang="fr-CA" sz="1600" dirty="0"/>
              <a:t> </a:t>
            </a:r>
            <a:r>
              <a:rPr lang="fr-CA" sz="1600" dirty="0" err="1"/>
              <a:t>demo</a:t>
            </a:r>
            <a:r>
              <a:rPr lang="fr-CA" sz="1600" dirty="0"/>
              <a:t> --location </a:t>
            </a:r>
            <a:r>
              <a:rPr lang="fr-CA" sz="1600" dirty="0" err="1"/>
              <a:t>canadaeast</a:t>
            </a:r>
            <a:br>
              <a:rPr lang="fr-CA" sz="1600" dirty="0"/>
            </a:br>
            <a:endParaRPr lang="fr-CA" sz="1600" dirty="0"/>
          </a:p>
          <a:p>
            <a:r>
              <a:rPr lang="en-US" sz="1600" dirty="0" err="1"/>
              <a:t>az</a:t>
            </a:r>
            <a:r>
              <a:rPr lang="en-US" sz="1600" dirty="0"/>
              <a:t> storage account create  --resource-group demo --location </a:t>
            </a:r>
            <a:r>
              <a:rPr lang="en-US" sz="1600" dirty="0" err="1"/>
              <a:t>canadaeast</a:t>
            </a:r>
            <a:r>
              <a:rPr lang="en-US" sz="1600" dirty="0"/>
              <a:t> --name </a:t>
            </a:r>
            <a:r>
              <a:rPr lang="en-US" sz="1600" dirty="0" err="1"/>
              <a:t>gabdemosa</a:t>
            </a:r>
            <a:r>
              <a:rPr lang="en-US" sz="1600" dirty="0"/>
              <a:t> --</a:t>
            </a:r>
            <a:r>
              <a:rPr lang="en-US" sz="1600" dirty="0" err="1"/>
              <a:t>sku</a:t>
            </a:r>
            <a:r>
              <a:rPr lang="en-US" sz="1600" dirty="0"/>
              <a:t> </a:t>
            </a:r>
            <a:r>
              <a:rPr lang="en-US" sz="1600" dirty="0" err="1"/>
              <a:t>Standard_LRS</a:t>
            </a:r>
            <a:r>
              <a:rPr lang="en-US" sz="1600" dirty="0"/>
              <a:t> --kind Storage</a:t>
            </a:r>
          </a:p>
          <a:p>
            <a:endParaRPr lang="en-US" sz="1600" dirty="0"/>
          </a:p>
          <a:p>
            <a:r>
              <a:rPr lang="en-US" sz="1600" dirty="0" err="1"/>
              <a:t>az</a:t>
            </a:r>
            <a:r>
              <a:rPr lang="en-US" sz="1600" dirty="0"/>
              <a:t> storage account show-connection-string --resource-group demo --name </a:t>
            </a:r>
            <a:r>
              <a:rPr lang="en-US" sz="1600" dirty="0" err="1"/>
              <a:t>gabdemosa</a:t>
            </a:r>
            <a:endParaRPr lang="fr-CA" sz="1600" dirty="0"/>
          </a:p>
        </p:txBody>
      </p:sp>
    </p:spTree>
    <p:extLst>
      <p:ext uri="{BB962C8B-B14F-4D97-AF65-F5344CB8AC3E}">
        <p14:creationId xmlns:p14="http://schemas.microsoft.com/office/powerpoint/2010/main" val="203769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algn="l"/>
            <a:r>
              <a:rPr lang="en-US" sz="4000" dirty="0"/>
              <a:t>We will capture text that is entered in a web form. Next we will encapsulate the text in a message that is then be submitted to an Azure Storage Queue. This way, we can accept an unpredictable amount of messages. Each message then will be processed asynchronously for sentiment analysis. </a:t>
            </a:r>
            <a:endParaRPr lang="fr-CA" sz="4000" dirty="0"/>
          </a:p>
        </p:txBody>
      </p:sp>
    </p:spTree>
    <p:extLst>
      <p:ext uri="{BB962C8B-B14F-4D97-AF65-F5344CB8AC3E}">
        <p14:creationId xmlns:p14="http://schemas.microsoft.com/office/powerpoint/2010/main" val="37068837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A08434-8FA7-45B5-998B-ED0A546A117F}"/>
              </a:ext>
            </a:extLst>
          </p:cNvPr>
          <p:cNvSpPr>
            <a:spLocks noGrp="1"/>
          </p:cNvSpPr>
          <p:nvPr>
            <p:ph type="title"/>
          </p:nvPr>
        </p:nvSpPr>
        <p:spPr/>
        <p:txBody>
          <a:bodyPr/>
          <a:lstStyle/>
          <a:p>
            <a:r>
              <a:rPr lang="en-US" b="1" dirty="0"/>
              <a:t>Queue-Based Load Leveling</a:t>
            </a:r>
            <a:endParaRPr lang="fr-CA" dirty="0"/>
          </a:p>
        </p:txBody>
      </p:sp>
      <p:pic>
        <p:nvPicPr>
          <p:cNvPr id="4" name="Picture 3">
            <a:extLst>
              <a:ext uri="{FF2B5EF4-FFF2-40B4-BE49-F238E27FC236}">
                <a16:creationId xmlns:a16="http://schemas.microsoft.com/office/drawing/2014/main" id="{9F9ECE3C-ABEB-4156-B1B7-D268D07069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1737" y="2143125"/>
            <a:ext cx="7248525" cy="2571750"/>
          </a:xfrm>
          <a:prstGeom prst="rect">
            <a:avLst/>
          </a:prstGeom>
        </p:spPr>
      </p:pic>
    </p:spTree>
    <p:extLst>
      <p:ext uri="{BB962C8B-B14F-4D97-AF65-F5344CB8AC3E}">
        <p14:creationId xmlns:p14="http://schemas.microsoft.com/office/powerpoint/2010/main" val="34695417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a:extLst>
              <a:ext uri="{FF2B5EF4-FFF2-40B4-BE49-F238E27FC236}">
                <a16:creationId xmlns:a16="http://schemas.microsoft.com/office/drawing/2014/main" id="{725847EB-7A82-4F6C-A8E5-1DF5FA52817C}"/>
              </a:ext>
            </a:extLst>
          </p:cNvPr>
          <p:cNvSpPr>
            <a:spLocks noGrp="1"/>
          </p:cNvSpPr>
          <p:nvPr/>
        </p:nvSpPr>
        <p:spPr>
          <a:xfrm>
            <a:off x="72470" y="276792"/>
            <a:ext cx="11889564" cy="109372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bg1"/>
                </a:solidFill>
                <a:effectLst/>
                <a:uLnTx/>
                <a:uFillTx/>
                <a:latin typeface="Segoe UI Light"/>
                <a:ea typeface="+mn-ea"/>
                <a:cs typeface="Segoe UI" pitchFamily="34" charset="0"/>
              </a:rPr>
              <a:t>Azure Storage Services</a:t>
            </a:r>
          </a:p>
        </p:txBody>
      </p:sp>
      <p:sp>
        <p:nvSpPr>
          <p:cNvPr id="264" name="Rectangle 263">
            <a:extLst>
              <a:ext uri="{FF2B5EF4-FFF2-40B4-BE49-F238E27FC236}">
                <a16:creationId xmlns:a16="http://schemas.microsoft.com/office/drawing/2014/main" id="{1A89CEAD-911E-43F4-90D3-F8C010BA531A}"/>
              </a:ext>
            </a:extLst>
          </p:cNvPr>
          <p:cNvSpPr/>
          <p:nvPr/>
        </p:nvSpPr>
        <p:spPr bwMode="auto">
          <a:xfrm>
            <a:off x="2551965" y="2494537"/>
            <a:ext cx="2331720" cy="3182695"/>
          </a:xfrm>
          <a:prstGeom prst="rect">
            <a:avLst/>
          </a:prstGeom>
          <a:solidFill>
            <a:schemeClr val="tx2">
              <a:lumMod val="50000"/>
            </a:schemeClr>
          </a:solidFill>
          <a:ln w="9525" cap="flat" cmpd="sng" algn="ctr">
            <a:noFill/>
            <a:prstDash val="solid"/>
            <a:headEnd type="none" w="med" len="med"/>
            <a:tailEnd type="none" w="med" len="med"/>
          </a:ln>
          <a:effectLst/>
        </p:spPr>
        <p:txBody>
          <a:bodyPr rot="0" spcFirstLastPara="0" vert="horz" wrap="square" lIns="168032" tIns="134425" rIns="168032" bIns="13442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Files</a:t>
            </a:r>
          </a:p>
          <a:p>
            <a:pPr marL="0" marR="0" lvl="0" indent="0" algn="l" defTabSz="856764"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rPr>
              <a:t>Fully Managed File Shares in the Cloud</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SMB and REST access</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“Lift and shift” legacy apps</a:t>
            </a:r>
          </a:p>
        </p:txBody>
      </p:sp>
      <p:sp>
        <p:nvSpPr>
          <p:cNvPr id="265" name="Rectangle 264">
            <a:extLst>
              <a:ext uri="{FF2B5EF4-FFF2-40B4-BE49-F238E27FC236}">
                <a16:creationId xmlns:a16="http://schemas.microsoft.com/office/drawing/2014/main" id="{C6266CBA-6B5E-48A9-B162-20ADBAB97CB8}"/>
              </a:ext>
            </a:extLst>
          </p:cNvPr>
          <p:cNvSpPr/>
          <p:nvPr/>
        </p:nvSpPr>
        <p:spPr bwMode="auto">
          <a:xfrm>
            <a:off x="178107" y="2494537"/>
            <a:ext cx="2331720" cy="3182695"/>
          </a:xfrm>
          <a:prstGeom prst="rect">
            <a:avLst/>
          </a:prstGeom>
          <a:solidFill>
            <a:schemeClr val="tx2">
              <a:lumMod val="50000"/>
            </a:schemeClr>
          </a:solidFill>
          <a:ln w="9525" cap="flat" cmpd="sng" algn="ctr">
            <a:noFill/>
            <a:prstDash val="solid"/>
            <a:headEnd type="none" w="med" len="med"/>
            <a:tailEnd type="none" w="med" len="med"/>
          </a:ln>
          <a:effectLst/>
        </p:spPr>
        <p:txBody>
          <a:bodyPr rot="0" spcFirstLastPara="0" vert="horz" wrap="square" lIns="168032" tIns="134425" rIns="168032" bIns="13442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Disks</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Persistent disks for Azure IaaS VMs</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lang="en-US" sz="1600" dirty="0">
                <a:solidFill>
                  <a:schemeClr val="bg1"/>
                </a:solidFill>
                <a:latin typeface="Segoe UI"/>
                <a:ea typeface="Segoe UI" pitchFamily="34" charset="0"/>
                <a:cs typeface="Segoe UI" pitchFamily="34" charset="0"/>
              </a:rPr>
              <a:t>Unmanaged Disks</a:t>
            </a:r>
          </a:p>
          <a:p>
            <a:pPr marL="0" marR="0" lvl="0" indent="0" algn="l" defTabSz="856859" rtl="0" eaLnBrk="1" fontAlgn="base" latinLnBrk="0" hangingPunct="1">
              <a:lnSpc>
                <a:spcPct val="100000"/>
              </a:lnSpc>
              <a:spcBef>
                <a:spcPct val="0"/>
              </a:spcBef>
              <a:spcAft>
                <a:spcPct val="0"/>
              </a:spcAft>
              <a:buClrTx/>
              <a:buSzTx/>
              <a:buFontTx/>
              <a:buNone/>
              <a:tabLst/>
              <a:defRPr/>
            </a:pPr>
            <a:r>
              <a:rPr lang="en-US" sz="1600" dirty="0">
                <a:solidFill>
                  <a:schemeClr val="bg1"/>
                </a:solidFill>
                <a:latin typeface="Segoe UI"/>
                <a:ea typeface="Segoe UI" pitchFamily="34" charset="0"/>
                <a:cs typeface="Segoe UI" pitchFamily="34" charset="0"/>
              </a:rPr>
              <a:t>Managed Disks</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endParaRPr>
          </a:p>
          <a:p>
            <a:pPr lvl="1" defTabSz="856859" fontAlgn="base">
              <a:spcBef>
                <a:spcPct val="0"/>
              </a:spcBef>
              <a:spcAft>
                <a:spcPct val="0"/>
              </a:spcAft>
              <a:defRPr/>
            </a:pPr>
            <a:r>
              <a:rPr kumimoji="0" lang="en-US"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Premium Storage Disks option: SSD based, high IOPS, low latency</a:t>
            </a:r>
          </a:p>
        </p:txBody>
      </p:sp>
      <p:sp>
        <p:nvSpPr>
          <p:cNvPr id="266" name="Rectangle 265">
            <a:extLst>
              <a:ext uri="{FF2B5EF4-FFF2-40B4-BE49-F238E27FC236}">
                <a16:creationId xmlns:a16="http://schemas.microsoft.com/office/drawing/2014/main" id="{132104DA-20CB-4824-8391-D33A01356F91}"/>
              </a:ext>
            </a:extLst>
          </p:cNvPr>
          <p:cNvSpPr/>
          <p:nvPr/>
        </p:nvSpPr>
        <p:spPr bwMode="auto">
          <a:xfrm>
            <a:off x="178107" y="5732932"/>
            <a:ext cx="11827158" cy="946248"/>
          </a:xfrm>
          <a:prstGeom prst="rect">
            <a:avLst/>
          </a:prstGeom>
          <a:solidFill>
            <a:srgbClr val="002050"/>
          </a:solidFill>
          <a:ln w="9525" cap="flat" cmpd="sng" algn="ctr">
            <a:noFill/>
            <a:prstDash val="solid"/>
            <a:headEnd type="none" w="med" len="med"/>
            <a:tailEnd type="none" w="med" len="med"/>
          </a:ln>
          <a:effectLst/>
        </p:spPr>
        <p:txBody>
          <a:bodyPr rot="0" spcFirstLastPara="0" vert="horz" wrap="square" lIns="168032" tIns="134425" rIns="168032" bIns="13442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856859"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Built on a unified Distributed Storage System</a:t>
            </a:r>
          </a:p>
          <a:p>
            <a:pPr marL="0" marR="0" lvl="0" indent="0" algn="ctr" defTabSz="85685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Durability, Encryption at Rest, Strongly Consistent Replication, Fault Tolerance, Auto Load-Balancing</a:t>
            </a: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7" name="Group 266">
            <a:extLst>
              <a:ext uri="{FF2B5EF4-FFF2-40B4-BE49-F238E27FC236}">
                <a16:creationId xmlns:a16="http://schemas.microsoft.com/office/drawing/2014/main" id="{98F52BF1-B9DE-44E8-8656-8043D4B8B076}"/>
              </a:ext>
            </a:extLst>
          </p:cNvPr>
          <p:cNvGrpSpPr/>
          <p:nvPr/>
        </p:nvGrpSpPr>
        <p:grpSpPr>
          <a:xfrm>
            <a:off x="-53258" y="1192780"/>
            <a:ext cx="5500947" cy="1394482"/>
            <a:chOff x="148911" y="1211262"/>
            <a:chExt cx="5500947" cy="1394482"/>
          </a:xfrm>
        </p:grpSpPr>
        <p:sp>
          <p:nvSpPr>
            <p:cNvPr id="290" name="Rectangle 289">
              <a:extLst>
                <a:ext uri="{FF2B5EF4-FFF2-40B4-BE49-F238E27FC236}">
                  <a16:creationId xmlns:a16="http://schemas.microsoft.com/office/drawing/2014/main" id="{16D79BED-6659-4334-9C35-0E84F5408A36}"/>
                </a:ext>
              </a:extLst>
            </p:cNvPr>
            <p:cNvSpPr/>
            <p:nvPr/>
          </p:nvSpPr>
          <p:spPr bwMode="auto">
            <a:xfrm>
              <a:off x="380276" y="1211262"/>
              <a:ext cx="4705578" cy="1258715"/>
            </a:xfrm>
            <a:prstGeom prst="rect">
              <a:avLst/>
            </a:prstGeom>
            <a:solidFill>
              <a:schemeClr val="bg1"/>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800" b="1" i="0" u="none" strike="noStrike" kern="0" cap="none" spc="-30" normalizeH="0" baseline="0" noProof="0" dirty="0">
                  <a:ln w="3175">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IaaS</a:t>
              </a:r>
            </a:p>
          </p:txBody>
        </p:sp>
        <p:grpSp>
          <p:nvGrpSpPr>
            <p:cNvPr id="291" name="Group 290">
              <a:extLst>
                <a:ext uri="{FF2B5EF4-FFF2-40B4-BE49-F238E27FC236}">
                  <a16:creationId xmlns:a16="http://schemas.microsoft.com/office/drawing/2014/main" id="{88ADB6D8-8C98-4323-942B-AA177B463B16}"/>
                </a:ext>
              </a:extLst>
            </p:cNvPr>
            <p:cNvGrpSpPr/>
            <p:nvPr/>
          </p:nvGrpSpPr>
          <p:grpSpPr>
            <a:xfrm>
              <a:off x="1209908" y="1673113"/>
              <a:ext cx="2377141" cy="932631"/>
              <a:chOff x="8107511" y="4954363"/>
              <a:chExt cx="2377141" cy="932631"/>
            </a:xfrm>
          </p:grpSpPr>
          <p:sp>
            <p:nvSpPr>
              <p:cNvPr id="298" name="TextBox 45">
                <a:extLst>
                  <a:ext uri="{FF2B5EF4-FFF2-40B4-BE49-F238E27FC236}">
                    <a16:creationId xmlns:a16="http://schemas.microsoft.com/office/drawing/2014/main" id="{5AC7A7EE-A834-4F15-89ED-D6FBA994AF55}"/>
                  </a:ext>
                </a:extLst>
              </p:cNvPr>
              <p:cNvSpPr txBox="1"/>
              <p:nvPr/>
            </p:nvSpPr>
            <p:spPr>
              <a:xfrm>
                <a:off x="8107511" y="5139811"/>
                <a:ext cx="2377141" cy="747183"/>
              </a:xfrm>
              <a:prstGeom prst="rect">
                <a:avLst/>
              </a:prstGeom>
              <a:noFill/>
            </p:spPr>
            <p:txBody>
              <a:bodyPr wrap="square" lIns="639989"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Virtual </a:t>
                </a:r>
                <a:b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machines</a:t>
                </a:r>
              </a:p>
            </p:txBody>
          </p:sp>
          <p:sp>
            <p:nvSpPr>
              <p:cNvPr id="299" name="Freeform 30">
                <a:extLst>
                  <a:ext uri="{FF2B5EF4-FFF2-40B4-BE49-F238E27FC236}">
                    <a16:creationId xmlns:a16="http://schemas.microsoft.com/office/drawing/2014/main" id="{15E3E8A0-8FD7-4335-A95B-CF54588A32BF}"/>
                  </a:ext>
                </a:extLst>
              </p:cNvPr>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rgbClr val="353535"/>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a:ea typeface="+mn-ea"/>
                  <a:cs typeface="+mn-cs"/>
                </a:endParaRPr>
              </a:p>
            </p:txBody>
          </p:sp>
        </p:grpSp>
        <p:grpSp>
          <p:nvGrpSpPr>
            <p:cNvPr id="292" name="Group 291">
              <a:extLst>
                <a:ext uri="{FF2B5EF4-FFF2-40B4-BE49-F238E27FC236}">
                  <a16:creationId xmlns:a16="http://schemas.microsoft.com/office/drawing/2014/main" id="{01256D92-5F71-48E8-9F1A-FA1C00F99868}"/>
                </a:ext>
              </a:extLst>
            </p:cNvPr>
            <p:cNvGrpSpPr/>
            <p:nvPr/>
          </p:nvGrpSpPr>
          <p:grpSpPr>
            <a:xfrm>
              <a:off x="148911" y="1742616"/>
              <a:ext cx="1718120" cy="793625"/>
              <a:chOff x="7270490" y="4989638"/>
              <a:chExt cx="1718120" cy="793625"/>
            </a:xfrm>
          </p:grpSpPr>
          <p:sp>
            <p:nvSpPr>
              <p:cNvPr id="296" name="Freeform 21">
                <a:extLst>
                  <a:ext uri="{FF2B5EF4-FFF2-40B4-BE49-F238E27FC236}">
                    <a16:creationId xmlns:a16="http://schemas.microsoft.com/office/drawing/2014/main" id="{B7F21D3F-E336-4FE2-A4F5-6445330FEE69}"/>
                  </a:ext>
                </a:extLst>
              </p:cNvPr>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rgbClr val="353535"/>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a:ea typeface="+mn-ea"/>
                  <a:cs typeface="+mn-cs"/>
                </a:endParaRPr>
              </a:p>
            </p:txBody>
          </p:sp>
          <p:sp>
            <p:nvSpPr>
              <p:cNvPr id="297" name="TextBox 49">
                <a:extLst>
                  <a:ext uri="{FF2B5EF4-FFF2-40B4-BE49-F238E27FC236}">
                    <a16:creationId xmlns:a16="http://schemas.microsoft.com/office/drawing/2014/main" id="{DD3E588A-78E3-43DB-90C5-4E2474055DC0}"/>
                  </a:ext>
                </a:extLst>
              </p:cNvPr>
              <p:cNvSpPr txBox="1"/>
              <p:nvPr/>
            </p:nvSpPr>
            <p:spPr>
              <a:xfrm>
                <a:off x="7270490" y="5266271"/>
                <a:ext cx="1718120" cy="516992"/>
              </a:xfrm>
              <a:prstGeom prst="rect">
                <a:avLst/>
              </a:prstGeom>
              <a:noFill/>
            </p:spPr>
            <p:txBody>
              <a:bodyPr wrap="square" lIns="639989"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Storage</a:t>
                </a:r>
              </a:p>
            </p:txBody>
          </p:sp>
        </p:grpSp>
        <p:grpSp>
          <p:nvGrpSpPr>
            <p:cNvPr id="293" name="Group 292">
              <a:extLst>
                <a:ext uri="{FF2B5EF4-FFF2-40B4-BE49-F238E27FC236}">
                  <a16:creationId xmlns:a16="http://schemas.microsoft.com/office/drawing/2014/main" id="{9955A3B1-616C-45FE-A438-FC43AD890D88}"/>
                </a:ext>
              </a:extLst>
            </p:cNvPr>
            <p:cNvGrpSpPr/>
            <p:nvPr/>
          </p:nvGrpSpPr>
          <p:grpSpPr>
            <a:xfrm>
              <a:off x="2929925" y="1720328"/>
              <a:ext cx="2719933" cy="838201"/>
              <a:chOff x="9659512" y="4945062"/>
              <a:chExt cx="2719933" cy="838201"/>
            </a:xfrm>
          </p:grpSpPr>
          <p:sp>
            <p:nvSpPr>
              <p:cNvPr id="294" name="Freeform 21">
                <a:extLst>
                  <a:ext uri="{FF2B5EF4-FFF2-40B4-BE49-F238E27FC236}">
                    <a16:creationId xmlns:a16="http://schemas.microsoft.com/office/drawing/2014/main" id="{D2F12FFC-143C-4DAD-A9B5-D221868A2944}"/>
                  </a:ext>
                </a:extLst>
              </p:cNvPr>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rgbClr val="353535"/>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w="3175">
                    <a:noFill/>
                  </a:ln>
                  <a:gradFill>
                    <a:gsLst>
                      <a:gs pos="83772">
                        <a:srgbClr val="353535"/>
                      </a:gs>
                      <a:gs pos="42857">
                        <a:srgbClr val="353535"/>
                      </a:gs>
                    </a:gsLst>
                    <a:lin ang="5400000" scaled="0"/>
                  </a:gradFill>
                  <a:effectLst/>
                  <a:uLnTx/>
                  <a:uFillTx/>
                  <a:latin typeface="Segoe UI Semilight"/>
                  <a:ea typeface="+mn-ea"/>
                  <a:cs typeface="Segoe UI" pitchFamily="34" charset="0"/>
                </a:endParaRPr>
              </a:p>
            </p:txBody>
          </p:sp>
          <p:sp>
            <p:nvSpPr>
              <p:cNvPr id="295" name="TextBox 50">
                <a:extLst>
                  <a:ext uri="{FF2B5EF4-FFF2-40B4-BE49-F238E27FC236}">
                    <a16:creationId xmlns:a16="http://schemas.microsoft.com/office/drawing/2014/main" id="{3F691630-CC3F-4B9F-B150-BFD2FE35FB6C}"/>
                  </a:ext>
                </a:extLst>
              </p:cNvPr>
              <p:cNvSpPr txBox="1"/>
              <p:nvPr/>
            </p:nvSpPr>
            <p:spPr>
              <a:xfrm>
                <a:off x="9659512" y="5266271"/>
                <a:ext cx="2719933" cy="516992"/>
              </a:xfrm>
              <a:prstGeom prst="rect">
                <a:avLst/>
              </a:prstGeom>
              <a:noFill/>
            </p:spPr>
            <p:txBody>
              <a:bodyPr wrap="square" lIns="639989"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Networking</a:t>
                </a:r>
              </a:p>
            </p:txBody>
          </p:sp>
        </p:grpSp>
      </p:grpSp>
      <p:sp>
        <p:nvSpPr>
          <p:cNvPr id="268" name="Rectangle 267">
            <a:extLst>
              <a:ext uri="{FF2B5EF4-FFF2-40B4-BE49-F238E27FC236}">
                <a16:creationId xmlns:a16="http://schemas.microsoft.com/office/drawing/2014/main" id="{A5218815-8311-4316-AE6A-D33704EB1498}"/>
              </a:ext>
            </a:extLst>
          </p:cNvPr>
          <p:cNvSpPr/>
          <p:nvPr/>
        </p:nvSpPr>
        <p:spPr bwMode="auto">
          <a:xfrm>
            <a:off x="4925823" y="2494537"/>
            <a:ext cx="2331720" cy="3182695"/>
          </a:xfrm>
          <a:prstGeom prst="rect">
            <a:avLst/>
          </a:prstGeom>
          <a:solidFill>
            <a:schemeClr val="tx2">
              <a:lumMod val="50000"/>
            </a:schemeClr>
          </a:solidFill>
          <a:ln w="9525" cap="flat" cmpd="sng" algn="ctr">
            <a:noFill/>
            <a:prstDash val="solid"/>
            <a:headEnd type="none" w="med" len="med"/>
            <a:tailEnd type="none" w="med" len="med"/>
          </a:ln>
          <a:effectLst/>
        </p:spPr>
        <p:txBody>
          <a:bodyPr rot="0" spcFirstLastPara="0" vert="horz" wrap="square" lIns="168032" tIns="134425" rIns="168032" bIns="13442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Objects</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Highly scalable, REST based cloud object store</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Block Blobs: Sequential file I/O</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Cool Tier Available</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Page Blobs: Random-write pattern data</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Append Blobs</a:t>
            </a:r>
          </a:p>
        </p:txBody>
      </p:sp>
      <p:sp>
        <p:nvSpPr>
          <p:cNvPr id="269" name="Rectangle 268">
            <a:extLst>
              <a:ext uri="{FF2B5EF4-FFF2-40B4-BE49-F238E27FC236}">
                <a16:creationId xmlns:a16="http://schemas.microsoft.com/office/drawing/2014/main" id="{23BAA6C8-8C17-4F29-B0A7-AF3554CA0477}"/>
              </a:ext>
            </a:extLst>
          </p:cNvPr>
          <p:cNvSpPr/>
          <p:nvPr/>
        </p:nvSpPr>
        <p:spPr bwMode="auto">
          <a:xfrm>
            <a:off x="9673543" y="2494537"/>
            <a:ext cx="2331720" cy="3182695"/>
          </a:xfrm>
          <a:prstGeom prst="rect">
            <a:avLst/>
          </a:prstGeom>
          <a:solidFill>
            <a:schemeClr val="tx2">
              <a:lumMod val="50000"/>
            </a:schemeClr>
          </a:solidFill>
          <a:ln w="9525" cap="flat" cmpd="sng" algn="ctr">
            <a:noFill/>
            <a:prstDash val="solid"/>
            <a:headEnd type="none" w="med" len="med"/>
            <a:tailEnd type="none" w="med" len="med"/>
          </a:ln>
          <a:effectLst/>
        </p:spPr>
        <p:txBody>
          <a:bodyPr rot="0" spcFirstLastPara="0" vert="horz" wrap="square" lIns="168032" tIns="134425" rIns="168032" bIns="13442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Queues</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Reliable queues at scale for cloud services</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mn-ea"/>
                <a:cs typeface="Segoe UI" pitchFamily="34" charset="0"/>
              </a:rPr>
              <a:t>Decouple and scale components</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mn-ea"/>
                <a:cs typeface="Segoe UI" pitchFamily="34" charset="0"/>
              </a:rPr>
              <a:t>Message visibility timeout and update message to protect against unreliable dequeuers </a:t>
            </a:r>
          </a:p>
        </p:txBody>
      </p:sp>
      <p:sp>
        <p:nvSpPr>
          <p:cNvPr id="270" name="Rectangle 269">
            <a:extLst>
              <a:ext uri="{FF2B5EF4-FFF2-40B4-BE49-F238E27FC236}">
                <a16:creationId xmlns:a16="http://schemas.microsoft.com/office/drawing/2014/main" id="{083ECC87-ED15-4DC1-832A-7E83E1735DBB}"/>
              </a:ext>
            </a:extLst>
          </p:cNvPr>
          <p:cNvSpPr/>
          <p:nvPr/>
        </p:nvSpPr>
        <p:spPr bwMode="auto">
          <a:xfrm>
            <a:off x="7299683" y="2494537"/>
            <a:ext cx="2331720" cy="3182695"/>
          </a:xfrm>
          <a:prstGeom prst="rect">
            <a:avLst/>
          </a:prstGeom>
          <a:solidFill>
            <a:schemeClr val="tx2">
              <a:lumMod val="50000"/>
            </a:schemeClr>
          </a:solidFill>
          <a:ln w="9525" cap="flat" cmpd="sng" algn="ctr">
            <a:noFill/>
            <a:prstDash val="solid"/>
            <a:headEnd type="none" w="med" len="med"/>
            <a:tailEnd type="none" w="med" len="med"/>
          </a:ln>
          <a:effectLst/>
        </p:spPr>
        <p:txBody>
          <a:bodyPr rot="0" spcFirstLastPara="0" vert="horz" wrap="square" lIns="168032" tIns="134425" rIns="168032" bIns="13442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Tables</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Massive auto-scaling NoSQL store</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Dynamic scaling based on load</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Scale to PBs of table data </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Fast key/value lookups</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grpSp>
        <p:nvGrpSpPr>
          <p:cNvPr id="271" name="Group 270">
            <a:extLst>
              <a:ext uri="{FF2B5EF4-FFF2-40B4-BE49-F238E27FC236}">
                <a16:creationId xmlns:a16="http://schemas.microsoft.com/office/drawing/2014/main" id="{8D4AD6A0-5FB6-47AF-B13F-62B04236D534}"/>
              </a:ext>
            </a:extLst>
          </p:cNvPr>
          <p:cNvGrpSpPr/>
          <p:nvPr/>
        </p:nvGrpSpPr>
        <p:grpSpPr>
          <a:xfrm>
            <a:off x="4930989" y="1195436"/>
            <a:ext cx="7945641" cy="1299102"/>
            <a:chOff x="5133158" y="1213918"/>
            <a:chExt cx="7945641" cy="1299102"/>
          </a:xfrm>
        </p:grpSpPr>
        <p:sp>
          <p:nvSpPr>
            <p:cNvPr id="272" name="Rectangle 271">
              <a:extLst>
                <a:ext uri="{FF2B5EF4-FFF2-40B4-BE49-F238E27FC236}">
                  <a16:creationId xmlns:a16="http://schemas.microsoft.com/office/drawing/2014/main" id="{9DA70F86-8392-450A-92F3-CB9469155CB7}"/>
                </a:ext>
              </a:extLst>
            </p:cNvPr>
            <p:cNvSpPr/>
            <p:nvPr/>
          </p:nvSpPr>
          <p:spPr bwMode="auto">
            <a:xfrm>
              <a:off x="5142474" y="1213918"/>
              <a:ext cx="7064958" cy="1256282"/>
            </a:xfrm>
            <a:prstGeom prst="rect">
              <a:avLst/>
            </a:prstGeom>
            <a:solidFill>
              <a:schemeClr val="bg1"/>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800" b="1" i="0" u="none" strike="noStrike" kern="0" cap="none" spc="-30" normalizeH="0" baseline="0" noProof="0" dirty="0">
                  <a:ln w="3175">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PaaS</a:t>
              </a:r>
            </a:p>
          </p:txBody>
        </p:sp>
        <p:grpSp>
          <p:nvGrpSpPr>
            <p:cNvPr id="273" name="Group 272">
              <a:extLst>
                <a:ext uri="{FF2B5EF4-FFF2-40B4-BE49-F238E27FC236}">
                  <a16:creationId xmlns:a16="http://schemas.microsoft.com/office/drawing/2014/main" id="{05388DDB-6C20-4725-B252-209E73BD88C7}"/>
                </a:ext>
              </a:extLst>
            </p:cNvPr>
            <p:cNvGrpSpPr/>
            <p:nvPr/>
          </p:nvGrpSpPr>
          <p:grpSpPr>
            <a:xfrm>
              <a:off x="5133158" y="1765837"/>
              <a:ext cx="2719933" cy="747183"/>
              <a:chOff x="385441" y="5036080"/>
              <a:chExt cx="2719933" cy="747183"/>
            </a:xfrm>
          </p:grpSpPr>
          <p:sp>
            <p:nvSpPr>
              <p:cNvPr id="288" name="TextBox 64">
                <a:extLst>
                  <a:ext uri="{FF2B5EF4-FFF2-40B4-BE49-F238E27FC236}">
                    <a16:creationId xmlns:a16="http://schemas.microsoft.com/office/drawing/2014/main" id="{A0257876-6C6F-4EA1-9766-8C27A33CCB03}"/>
                  </a:ext>
                </a:extLst>
              </p:cNvPr>
              <p:cNvSpPr txBox="1"/>
              <p:nvPr/>
            </p:nvSpPr>
            <p:spPr>
              <a:xfrm>
                <a:off x="385441" y="5036080"/>
                <a:ext cx="2719933" cy="747183"/>
              </a:xfrm>
              <a:prstGeom prst="rect">
                <a:avLst/>
              </a:prstGeom>
              <a:noFill/>
            </p:spPr>
            <p:txBody>
              <a:bodyPr wrap="square" lIns="639989"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Existing </a:t>
                </a:r>
                <a:b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frameworks</a:t>
                </a:r>
              </a:p>
            </p:txBody>
          </p:sp>
          <p:sp>
            <p:nvSpPr>
              <p:cNvPr id="289" name="Freeform 699">
                <a:extLst>
                  <a:ext uri="{FF2B5EF4-FFF2-40B4-BE49-F238E27FC236}">
                    <a16:creationId xmlns:a16="http://schemas.microsoft.com/office/drawing/2014/main" id="{04ABEFC1-1257-40BB-8753-6EFC6187C9AA}"/>
                  </a:ext>
                </a:extLst>
              </p:cNvPr>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rgbClr val="353535"/>
              </a:solidFill>
              <a:ln w="0">
                <a:noFill/>
                <a:prstDash val="solid"/>
                <a:round/>
                <a:headEnd/>
                <a:tailEnd/>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a:ea typeface="+mn-ea"/>
                  <a:cs typeface="+mn-cs"/>
                </a:endParaRPr>
              </a:p>
            </p:txBody>
          </p:sp>
        </p:grpSp>
        <p:grpSp>
          <p:nvGrpSpPr>
            <p:cNvPr id="274" name="Group 273">
              <a:extLst>
                <a:ext uri="{FF2B5EF4-FFF2-40B4-BE49-F238E27FC236}">
                  <a16:creationId xmlns:a16="http://schemas.microsoft.com/office/drawing/2014/main" id="{ED5423CE-7B61-4CCC-BEAA-B5FD8BF3B9A1}"/>
                </a:ext>
              </a:extLst>
            </p:cNvPr>
            <p:cNvGrpSpPr/>
            <p:nvPr/>
          </p:nvGrpSpPr>
          <p:grpSpPr>
            <a:xfrm>
              <a:off x="6935268" y="1765837"/>
              <a:ext cx="2719933" cy="747183"/>
              <a:chOff x="2187551" y="5036080"/>
              <a:chExt cx="2719933" cy="747183"/>
            </a:xfrm>
          </p:grpSpPr>
          <p:grpSp>
            <p:nvGrpSpPr>
              <p:cNvPr id="281" name="Group 280">
                <a:extLst>
                  <a:ext uri="{FF2B5EF4-FFF2-40B4-BE49-F238E27FC236}">
                    <a16:creationId xmlns:a16="http://schemas.microsoft.com/office/drawing/2014/main" id="{C95D5166-14F2-4392-B257-68A45322BC9E}"/>
                  </a:ext>
                </a:extLst>
              </p:cNvPr>
              <p:cNvGrpSpPr>
                <a:grpSpLocks noChangeAspect="1"/>
              </p:cNvGrpSpPr>
              <p:nvPr/>
            </p:nvGrpSpPr>
            <p:grpSpPr>
              <a:xfrm>
                <a:off x="2418123" y="5235396"/>
                <a:ext cx="253188" cy="254801"/>
                <a:chOff x="6512990" y="1747047"/>
                <a:chExt cx="1235956" cy="1270956"/>
              </a:xfrm>
              <a:solidFill>
                <a:srgbClr val="353535"/>
              </a:solidFill>
            </p:grpSpPr>
            <p:sp>
              <p:nvSpPr>
                <p:cNvPr id="283" name="Rectangle 282">
                  <a:extLst>
                    <a:ext uri="{FF2B5EF4-FFF2-40B4-BE49-F238E27FC236}">
                      <a16:creationId xmlns:a16="http://schemas.microsoft.com/office/drawing/2014/main" id="{2DBE6302-6843-4ED3-822C-60BF5F82EAF4}"/>
                    </a:ext>
                  </a:extLst>
                </p:cNvPr>
                <p:cNvSpPr>
                  <a:spLocks noChangeArrowheads="1"/>
                </p:cNvSpPr>
                <p:nvPr/>
              </p:nvSpPr>
              <p:spPr bwMode="auto">
                <a:xfrm>
                  <a:off x="6512990" y="1747047"/>
                  <a:ext cx="522386" cy="554698"/>
                </a:xfrm>
                <a:prstGeom prst="rect">
                  <a:avLst/>
                </a:prstGeom>
                <a:noFill/>
                <a:ln w="19050" cap="flat">
                  <a:solidFill>
                    <a:srgbClr val="353535"/>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rgbClr val="353535"/>
                        </a:gs>
                        <a:gs pos="42857">
                          <a:srgbClr val="353535"/>
                        </a:gs>
                      </a:gsLst>
                      <a:lin ang="5400000" scaled="0"/>
                    </a:gradFill>
                    <a:effectLst/>
                    <a:uLnTx/>
                    <a:uFillTx/>
                    <a:latin typeface="Segoe UI Light"/>
                    <a:ea typeface="+mn-ea"/>
                    <a:cs typeface="+mn-cs"/>
                  </a:endParaRPr>
                </a:p>
              </p:txBody>
            </p:sp>
            <p:sp>
              <p:nvSpPr>
                <p:cNvPr id="284" name="Rectangle 283">
                  <a:extLst>
                    <a:ext uri="{FF2B5EF4-FFF2-40B4-BE49-F238E27FC236}">
                      <a16:creationId xmlns:a16="http://schemas.microsoft.com/office/drawing/2014/main" id="{2D225A4E-A5C3-444A-9914-352C92193CCE}"/>
                    </a:ext>
                  </a:extLst>
                </p:cNvPr>
                <p:cNvSpPr>
                  <a:spLocks noChangeArrowheads="1"/>
                </p:cNvSpPr>
                <p:nvPr/>
              </p:nvSpPr>
              <p:spPr bwMode="auto">
                <a:xfrm>
                  <a:off x="7210403" y="1747047"/>
                  <a:ext cx="538542" cy="554698"/>
                </a:xfrm>
                <a:prstGeom prst="rect">
                  <a:avLst/>
                </a:prstGeom>
                <a:noFill/>
                <a:ln w="19050" cap="flat">
                  <a:solidFill>
                    <a:srgbClr val="353535"/>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rgbClr val="353535"/>
                        </a:gs>
                        <a:gs pos="42857">
                          <a:srgbClr val="353535"/>
                        </a:gs>
                      </a:gsLst>
                      <a:lin ang="5400000" scaled="0"/>
                    </a:gradFill>
                    <a:effectLst/>
                    <a:uLnTx/>
                    <a:uFillTx/>
                    <a:latin typeface="Segoe UI Light"/>
                    <a:ea typeface="+mn-ea"/>
                    <a:cs typeface="+mn-cs"/>
                  </a:endParaRPr>
                </a:p>
              </p:txBody>
            </p:sp>
            <p:sp>
              <p:nvSpPr>
                <p:cNvPr id="285" name="Rectangle 284">
                  <a:extLst>
                    <a:ext uri="{FF2B5EF4-FFF2-40B4-BE49-F238E27FC236}">
                      <a16:creationId xmlns:a16="http://schemas.microsoft.com/office/drawing/2014/main" id="{E4EB03E0-0FC4-41D7-87C7-C6419E9985DA}"/>
                    </a:ext>
                  </a:extLst>
                </p:cNvPr>
                <p:cNvSpPr>
                  <a:spLocks noChangeArrowheads="1"/>
                </p:cNvSpPr>
                <p:nvPr/>
              </p:nvSpPr>
              <p:spPr bwMode="auto">
                <a:xfrm>
                  <a:off x="6512990" y="2463304"/>
                  <a:ext cx="522385" cy="554698"/>
                </a:xfrm>
                <a:prstGeom prst="rect">
                  <a:avLst/>
                </a:prstGeom>
                <a:noFill/>
                <a:ln w="19050" cap="flat">
                  <a:solidFill>
                    <a:srgbClr val="353535"/>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rgbClr val="353535"/>
                        </a:gs>
                        <a:gs pos="42857">
                          <a:srgbClr val="353535"/>
                        </a:gs>
                      </a:gsLst>
                      <a:lin ang="5400000" scaled="0"/>
                    </a:gradFill>
                    <a:effectLst/>
                    <a:uLnTx/>
                    <a:uFillTx/>
                    <a:latin typeface="Segoe UI Light"/>
                    <a:ea typeface="+mn-ea"/>
                    <a:cs typeface="+mn-cs"/>
                  </a:endParaRPr>
                </a:p>
              </p:txBody>
            </p:sp>
            <p:sp>
              <p:nvSpPr>
                <p:cNvPr id="286" name="Rectangle 285">
                  <a:extLst>
                    <a:ext uri="{FF2B5EF4-FFF2-40B4-BE49-F238E27FC236}">
                      <a16:creationId xmlns:a16="http://schemas.microsoft.com/office/drawing/2014/main" id="{C7685164-4493-4110-BCE4-E14E6B46032F}"/>
                    </a:ext>
                  </a:extLst>
                </p:cNvPr>
                <p:cNvSpPr>
                  <a:spLocks noChangeArrowheads="1"/>
                </p:cNvSpPr>
                <p:nvPr/>
              </p:nvSpPr>
              <p:spPr bwMode="auto">
                <a:xfrm>
                  <a:off x="7210404" y="2463304"/>
                  <a:ext cx="538542" cy="554699"/>
                </a:xfrm>
                <a:prstGeom prst="rect">
                  <a:avLst/>
                </a:prstGeom>
                <a:noFill/>
                <a:ln w="19050" cap="flat">
                  <a:solidFill>
                    <a:srgbClr val="353535"/>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rgbClr val="353535"/>
                        </a:gs>
                        <a:gs pos="42857">
                          <a:srgbClr val="353535"/>
                        </a:gs>
                      </a:gsLst>
                      <a:lin ang="5400000" scaled="0"/>
                    </a:gradFill>
                    <a:effectLst/>
                    <a:uLnTx/>
                    <a:uFillTx/>
                    <a:latin typeface="Segoe UI Light"/>
                    <a:ea typeface="+mn-ea"/>
                    <a:cs typeface="+mn-cs"/>
                  </a:endParaRPr>
                </a:p>
              </p:txBody>
            </p:sp>
            <p:sp>
              <p:nvSpPr>
                <p:cNvPr id="287" name="Freeform 37">
                  <a:extLst>
                    <a:ext uri="{FF2B5EF4-FFF2-40B4-BE49-F238E27FC236}">
                      <a16:creationId xmlns:a16="http://schemas.microsoft.com/office/drawing/2014/main" id="{3251A43B-EF93-4E65-B73B-5122859E5491}"/>
                    </a:ext>
                  </a:extLst>
                </p:cNvPr>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rgbClr val="353535"/>
                  </a:solidFill>
                  <a:round/>
                  <a:headEnd/>
                  <a:tailEnd/>
                </a:ln>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rgbClr val="353535"/>
                        </a:gs>
                        <a:gs pos="42857">
                          <a:srgbClr val="353535"/>
                        </a:gs>
                      </a:gsLst>
                      <a:lin ang="5400000" scaled="0"/>
                    </a:gradFill>
                    <a:effectLst/>
                    <a:uLnTx/>
                    <a:uFillTx/>
                    <a:latin typeface="Segoe UI Light"/>
                    <a:ea typeface="+mn-ea"/>
                    <a:cs typeface="+mn-cs"/>
                  </a:endParaRPr>
                </a:p>
              </p:txBody>
            </p:sp>
          </p:grpSp>
          <p:sp>
            <p:nvSpPr>
              <p:cNvPr id="282" name="TextBox 68">
                <a:extLst>
                  <a:ext uri="{FF2B5EF4-FFF2-40B4-BE49-F238E27FC236}">
                    <a16:creationId xmlns:a16="http://schemas.microsoft.com/office/drawing/2014/main" id="{D184FDAB-2711-42BA-81A4-7C6F00CECC3D}"/>
                  </a:ext>
                </a:extLst>
              </p:cNvPr>
              <p:cNvSpPr txBox="1"/>
              <p:nvPr/>
            </p:nvSpPr>
            <p:spPr>
              <a:xfrm>
                <a:off x="2187551" y="5036080"/>
                <a:ext cx="2719933" cy="747183"/>
              </a:xfrm>
              <a:prstGeom prst="rect">
                <a:avLst/>
              </a:prstGeom>
              <a:noFill/>
            </p:spPr>
            <p:txBody>
              <a:bodyPr wrap="square" lIns="639989"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Web </a:t>
                </a:r>
                <a:b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and mobile</a:t>
                </a:r>
              </a:p>
            </p:txBody>
          </p:sp>
        </p:grpSp>
        <p:grpSp>
          <p:nvGrpSpPr>
            <p:cNvPr id="275" name="Group 274">
              <a:extLst>
                <a:ext uri="{FF2B5EF4-FFF2-40B4-BE49-F238E27FC236}">
                  <a16:creationId xmlns:a16="http://schemas.microsoft.com/office/drawing/2014/main" id="{C09A6207-AFCE-41DD-BBAC-3E6999803079}"/>
                </a:ext>
              </a:extLst>
            </p:cNvPr>
            <p:cNvGrpSpPr/>
            <p:nvPr/>
          </p:nvGrpSpPr>
          <p:grpSpPr>
            <a:xfrm>
              <a:off x="10358866" y="1765837"/>
              <a:ext cx="2719933" cy="747183"/>
              <a:chOff x="5611149" y="4984470"/>
              <a:chExt cx="2719933" cy="747183"/>
            </a:xfrm>
          </p:grpSpPr>
          <p:sp>
            <p:nvSpPr>
              <p:cNvPr id="279" name="TextBox 75">
                <a:extLst>
                  <a:ext uri="{FF2B5EF4-FFF2-40B4-BE49-F238E27FC236}">
                    <a16:creationId xmlns:a16="http://schemas.microsoft.com/office/drawing/2014/main" id="{5C252DCD-4F07-49DA-B253-E5F59B165A1A}"/>
                  </a:ext>
                </a:extLst>
              </p:cNvPr>
              <p:cNvSpPr txBox="1"/>
              <p:nvPr/>
            </p:nvSpPr>
            <p:spPr>
              <a:xfrm>
                <a:off x="5611149" y="4984470"/>
                <a:ext cx="2719933" cy="747183"/>
              </a:xfrm>
              <a:prstGeom prst="rect">
                <a:avLst/>
              </a:prstGeom>
              <a:noFill/>
            </p:spPr>
            <p:txBody>
              <a:bodyPr wrap="square" lIns="639989"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Serverless </a:t>
                </a:r>
                <a:b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Compute</a:t>
                </a:r>
              </a:p>
            </p:txBody>
          </p:sp>
          <p:sp>
            <p:nvSpPr>
              <p:cNvPr id="280" name="Freeform 10">
                <a:extLst>
                  <a:ext uri="{FF2B5EF4-FFF2-40B4-BE49-F238E27FC236}">
                    <a16:creationId xmlns:a16="http://schemas.microsoft.com/office/drawing/2014/main" id="{A12BF04C-D4D3-40BE-8073-D7D1C5756969}"/>
                  </a:ext>
                </a:extLst>
              </p:cNvPr>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400BB98D-6A67-48B7-8B42-7D0E0591DA06}"/>
                </a:ext>
              </a:extLst>
            </p:cNvPr>
            <p:cNvGrpSpPr/>
            <p:nvPr/>
          </p:nvGrpSpPr>
          <p:grpSpPr>
            <a:xfrm>
              <a:off x="8538014" y="1880932"/>
              <a:ext cx="2719933" cy="516992"/>
              <a:chOff x="3790297" y="5095254"/>
              <a:chExt cx="2719933" cy="516992"/>
            </a:xfrm>
          </p:grpSpPr>
          <p:sp>
            <p:nvSpPr>
              <p:cNvPr id="277" name="Freeform 5">
                <a:extLst>
                  <a:ext uri="{FF2B5EF4-FFF2-40B4-BE49-F238E27FC236}">
                    <a16:creationId xmlns:a16="http://schemas.microsoft.com/office/drawing/2014/main" id="{4D97E02C-0236-441A-9F0F-2D3C0E2A6E76}"/>
                  </a:ext>
                </a:extLst>
              </p:cNvPr>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rgbClr val="353535"/>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a:ea typeface="+mn-ea"/>
                  <a:cs typeface="+mn-cs"/>
                </a:endParaRPr>
              </a:p>
            </p:txBody>
          </p:sp>
          <p:sp>
            <p:nvSpPr>
              <p:cNvPr id="278" name="TextBox 79">
                <a:extLst>
                  <a:ext uri="{FF2B5EF4-FFF2-40B4-BE49-F238E27FC236}">
                    <a16:creationId xmlns:a16="http://schemas.microsoft.com/office/drawing/2014/main" id="{E30B6741-DD25-4ABB-8789-3C6E7D9B5511}"/>
                  </a:ext>
                </a:extLst>
              </p:cNvPr>
              <p:cNvSpPr txBox="1"/>
              <p:nvPr/>
            </p:nvSpPr>
            <p:spPr>
              <a:xfrm>
                <a:off x="3790297" y="5095254"/>
                <a:ext cx="2719933" cy="516992"/>
              </a:xfrm>
              <a:prstGeom prst="rect">
                <a:avLst/>
              </a:prstGeom>
              <a:noFill/>
            </p:spPr>
            <p:txBody>
              <a:bodyPr wrap="square" lIns="639989"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Microservices</a:t>
                </a:r>
              </a:p>
            </p:txBody>
          </p:sp>
        </p:grpSp>
      </p:grpSp>
    </p:spTree>
    <p:extLst>
      <p:ext uri="{BB962C8B-B14F-4D97-AF65-F5344CB8AC3E}">
        <p14:creationId xmlns:p14="http://schemas.microsoft.com/office/powerpoint/2010/main" val="3317178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964" y="2383171"/>
            <a:ext cx="10086517" cy="917445"/>
          </a:xfrm>
        </p:spPr>
        <p:txBody>
          <a:bodyPr/>
          <a:lstStyle/>
          <a:p>
            <a:r>
              <a:rPr lang="en-US" sz="9411" b="1">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A08434-8FA7-45B5-998B-ED0A546A117F}"/>
              </a:ext>
            </a:extLst>
          </p:cNvPr>
          <p:cNvSpPr>
            <a:spLocks noGrp="1"/>
          </p:cNvSpPr>
          <p:nvPr>
            <p:ph type="title"/>
          </p:nvPr>
        </p:nvSpPr>
        <p:spPr/>
        <p:txBody>
          <a:bodyPr/>
          <a:lstStyle/>
          <a:p>
            <a:r>
              <a:rPr lang="en-US" b="1" dirty="0"/>
              <a:t>Competing Consumers</a:t>
            </a:r>
            <a:endParaRPr lang="fr-CA" dirty="0"/>
          </a:p>
        </p:txBody>
      </p:sp>
      <p:pic>
        <p:nvPicPr>
          <p:cNvPr id="6" name="Picture 5">
            <a:extLst>
              <a:ext uri="{FF2B5EF4-FFF2-40B4-BE49-F238E27FC236}">
                <a16:creationId xmlns:a16="http://schemas.microsoft.com/office/drawing/2014/main" id="{DD4B6EEF-E993-4ADE-A549-1BA8731B9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000250"/>
            <a:ext cx="7315200" cy="2857500"/>
          </a:xfrm>
          <a:prstGeom prst="rect">
            <a:avLst/>
          </a:prstGeom>
        </p:spPr>
      </p:pic>
    </p:spTree>
    <p:extLst>
      <p:ext uri="{BB962C8B-B14F-4D97-AF65-F5344CB8AC3E}">
        <p14:creationId xmlns:p14="http://schemas.microsoft.com/office/powerpoint/2010/main" val="273338373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A08434-8FA7-45B5-998B-ED0A546A117F}"/>
              </a:ext>
            </a:extLst>
          </p:cNvPr>
          <p:cNvSpPr>
            <a:spLocks noGrp="1"/>
          </p:cNvSpPr>
          <p:nvPr>
            <p:ph type="title"/>
          </p:nvPr>
        </p:nvSpPr>
        <p:spPr/>
        <p:txBody>
          <a:bodyPr/>
          <a:lstStyle/>
          <a:p>
            <a:r>
              <a:rPr lang="en-US" b="1" dirty="0"/>
              <a:t>Priority Queue</a:t>
            </a:r>
            <a:endParaRPr lang="fr-CA" dirty="0"/>
          </a:p>
        </p:txBody>
      </p:sp>
      <p:pic>
        <p:nvPicPr>
          <p:cNvPr id="8" name="Picture 7">
            <a:extLst>
              <a:ext uri="{FF2B5EF4-FFF2-40B4-BE49-F238E27FC236}">
                <a16:creationId xmlns:a16="http://schemas.microsoft.com/office/drawing/2014/main" id="{19F7649F-36D3-4538-B0B5-2139663BF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2185987"/>
            <a:ext cx="5791200" cy="2486025"/>
          </a:xfrm>
          <a:prstGeom prst="rect">
            <a:avLst/>
          </a:prstGeom>
        </p:spPr>
      </p:pic>
    </p:spTree>
    <p:extLst>
      <p:ext uri="{BB962C8B-B14F-4D97-AF65-F5344CB8AC3E}">
        <p14:creationId xmlns:p14="http://schemas.microsoft.com/office/powerpoint/2010/main" val="20605853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A08434-8FA7-45B5-998B-ED0A546A117F}"/>
              </a:ext>
            </a:extLst>
          </p:cNvPr>
          <p:cNvSpPr>
            <a:spLocks noGrp="1"/>
          </p:cNvSpPr>
          <p:nvPr>
            <p:ph type="title"/>
          </p:nvPr>
        </p:nvSpPr>
        <p:spPr/>
        <p:txBody>
          <a:bodyPr/>
          <a:lstStyle/>
          <a:p>
            <a:r>
              <a:rPr lang="en-US" b="1" dirty="0"/>
              <a:t>Priority Queue</a:t>
            </a:r>
            <a:endParaRPr lang="fr-CA" dirty="0"/>
          </a:p>
        </p:txBody>
      </p:sp>
      <p:pic>
        <p:nvPicPr>
          <p:cNvPr id="3" name="Picture 2">
            <a:extLst>
              <a:ext uri="{FF2B5EF4-FFF2-40B4-BE49-F238E27FC236}">
                <a16:creationId xmlns:a16="http://schemas.microsoft.com/office/drawing/2014/main" id="{42B95688-AF31-4C43-A982-B4E75AEA05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3524" y="127707"/>
            <a:ext cx="6181725" cy="5019675"/>
          </a:xfrm>
          <a:prstGeom prst="rect">
            <a:avLst/>
          </a:prstGeom>
        </p:spPr>
      </p:pic>
    </p:spTree>
    <p:extLst>
      <p:ext uri="{BB962C8B-B14F-4D97-AF65-F5344CB8AC3E}">
        <p14:creationId xmlns:p14="http://schemas.microsoft.com/office/powerpoint/2010/main" val="14115907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sz="9411" b="1" dirty="0">
                <a:solidFill>
                  <a:schemeClr val="bg1"/>
                </a:solidFill>
              </a:rPr>
              <a:t>Q&amp;A</a:t>
            </a:r>
            <a:endParaRPr lang="en-US" dirty="0"/>
          </a:p>
        </p:txBody>
      </p:sp>
    </p:spTree>
    <p:extLst>
      <p:ext uri="{BB962C8B-B14F-4D97-AF65-F5344CB8AC3E}">
        <p14:creationId xmlns:p14="http://schemas.microsoft.com/office/powerpoint/2010/main" val="93342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TotalTime>
  <Words>844</Words>
  <Application>Microsoft Office PowerPoint</Application>
  <PresentationFormat>Widescreen</PresentationFormat>
  <Paragraphs>157</Paragraphs>
  <Slides>13</Slides>
  <Notes>7</Notes>
  <HiddenSlides>4</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13</vt:i4>
      </vt:variant>
    </vt:vector>
  </HeadingPairs>
  <TitlesOfParts>
    <vt:vector size="23" baseType="lpstr">
      <vt:lpstr>MS PGothic</vt:lpstr>
      <vt:lpstr>Arial</vt:lpstr>
      <vt:lpstr>Calibri</vt:lpstr>
      <vt:lpstr>Segoe UI</vt:lpstr>
      <vt:lpstr>Segoe UI Light</vt:lpstr>
      <vt:lpstr>Segoe UI Semilight</vt:lpstr>
      <vt:lpstr>Wingdings</vt:lpstr>
      <vt:lpstr>1_Azure Event</vt:lpstr>
      <vt:lpstr>2_Azure Event</vt:lpstr>
      <vt:lpstr>5-30711_TR22_BO_CT_Template</vt:lpstr>
      <vt:lpstr>Step 2 Exploring Azure Storage</vt:lpstr>
      <vt:lpstr>Goal</vt:lpstr>
      <vt:lpstr>Queue-Based Load Leveling</vt:lpstr>
      <vt:lpstr>PowerPoint Presentation</vt:lpstr>
      <vt:lpstr>Let’s code! </vt:lpstr>
      <vt:lpstr>Competing Consumers</vt:lpstr>
      <vt:lpstr>Priority Queue</vt:lpstr>
      <vt:lpstr>Priority Queue</vt:lpstr>
      <vt:lpstr>Q&amp;A</vt:lpstr>
      <vt:lpstr>PowerPoint Presentation</vt:lpstr>
      <vt:lpstr>PowerPoint Presentation</vt:lpstr>
      <vt:lpstr>Create Azure Storage Account : Portal</vt:lpstr>
      <vt:lpstr>Create Azure Storage Account: CLI 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Vivien Chevallier</dc:creator>
  <cp:lastModifiedBy>Francois Boucher</cp:lastModifiedBy>
  <cp:revision>32</cp:revision>
  <dcterms:created xsi:type="dcterms:W3CDTF">2017-04-09T20:59:37Z</dcterms:created>
  <dcterms:modified xsi:type="dcterms:W3CDTF">2017-04-21T02:24:39Z</dcterms:modified>
</cp:coreProperties>
</file>